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7" r:id="rId3"/>
    <p:sldId id="275" r:id="rId4"/>
    <p:sldId id="271" r:id="rId5"/>
    <p:sldId id="276" r:id="rId6"/>
    <p:sldId id="273" r:id="rId7"/>
    <p:sldId id="274" r:id="rId8"/>
    <p:sldId id="278" r:id="rId9"/>
    <p:sldId id="272" r:id="rId10"/>
    <p:sldId id="319" r:id="rId11"/>
    <p:sldId id="279" r:id="rId12"/>
    <p:sldId id="282" r:id="rId13"/>
    <p:sldId id="284" r:id="rId14"/>
    <p:sldId id="283" r:id="rId15"/>
    <p:sldId id="305" r:id="rId16"/>
    <p:sldId id="285" r:id="rId17"/>
    <p:sldId id="281" r:id="rId18"/>
    <p:sldId id="261" r:id="rId19"/>
    <p:sldId id="270" r:id="rId20"/>
    <p:sldId id="260" r:id="rId21"/>
    <p:sldId id="263" r:id="rId22"/>
    <p:sldId id="266" r:id="rId23"/>
    <p:sldId id="315" r:id="rId24"/>
    <p:sldId id="313" r:id="rId25"/>
    <p:sldId id="314" r:id="rId26"/>
    <p:sldId id="259" r:id="rId27"/>
    <p:sldId id="264" r:id="rId28"/>
    <p:sldId id="280" r:id="rId29"/>
    <p:sldId id="262" r:id="rId30"/>
    <p:sldId id="292" r:id="rId31"/>
    <p:sldId id="298" r:id="rId32"/>
    <p:sldId id="296" r:id="rId33"/>
    <p:sldId id="286" r:id="rId34"/>
    <p:sldId id="309" r:id="rId35"/>
    <p:sldId id="318" r:id="rId36"/>
    <p:sldId id="289" r:id="rId37"/>
    <p:sldId id="293" r:id="rId38"/>
    <p:sldId id="290" r:id="rId39"/>
    <p:sldId id="291" r:id="rId40"/>
    <p:sldId id="294" r:id="rId41"/>
    <p:sldId id="288" r:id="rId42"/>
    <p:sldId id="295" r:id="rId43"/>
    <p:sldId id="307" r:id="rId44"/>
    <p:sldId id="308" r:id="rId45"/>
    <p:sldId id="304" r:id="rId46"/>
    <p:sldId id="299" r:id="rId47"/>
    <p:sldId id="300" r:id="rId48"/>
    <p:sldId id="310" r:id="rId49"/>
    <p:sldId id="301" r:id="rId50"/>
    <p:sldId id="306" r:id="rId51"/>
    <p:sldId id="302" r:id="rId52"/>
    <p:sldId id="303" r:id="rId53"/>
    <p:sldId id="316" r:id="rId54"/>
    <p:sldId id="311"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6" d="100"/>
          <a:sy n="86" d="100"/>
        </p:scale>
        <p:origin x="-1234" y="86"/>
      </p:cViewPr>
      <p:guideLst>
        <p:guide orient="horz" pos="2160"/>
        <p:guide pos="2880"/>
      </p:guideLst>
    </p:cSldViewPr>
  </p:slideViewPr>
  <p:notesTextViewPr>
    <p:cViewPr>
      <p:scale>
        <a:sx n="100" d="100"/>
        <a:sy n="100" d="100"/>
      </p:scale>
      <p:origin x="0" y="0"/>
    </p:cViewPr>
  </p:notesTextViewPr>
  <p:sorterViewPr>
    <p:cViewPr>
      <p:scale>
        <a:sx n="46" d="100"/>
        <a:sy n="4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4048950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1195213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1929592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61268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71286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183489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127195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3757034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3715358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1817422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DA655F7-BA6A-8444-8951-41A414C473DC}" type="datetimeFigureOut">
              <a:rPr lang="en-US" smtClean="0"/>
              <a:t>10/24/2018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1FDE7D-063C-7748-8E4E-0D966D4E605C}" type="slidenum">
              <a:rPr lang="en-US" smtClean="0"/>
              <a:t>‹#›</a:t>
            </a:fld>
            <a:endParaRPr lang="en-US" dirty="0"/>
          </a:p>
        </p:txBody>
      </p:sp>
    </p:spTree>
    <p:extLst>
      <p:ext uri="{BB962C8B-B14F-4D97-AF65-F5344CB8AC3E}">
        <p14:creationId xmlns:p14="http://schemas.microsoft.com/office/powerpoint/2010/main" val="290427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655F7-BA6A-8444-8951-41A414C473DC}" type="datetimeFigureOut">
              <a:rPr lang="en-US" smtClean="0"/>
              <a:t>10/24/2018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1FDE7D-063C-7748-8E4E-0D966D4E605C}" type="slidenum">
              <a:rPr lang="en-US" smtClean="0"/>
              <a:t>‹#›</a:t>
            </a:fld>
            <a:endParaRPr lang="en-US" dirty="0"/>
          </a:p>
        </p:txBody>
      </p:sp>
    </p:spTree>
    <p:extLst>
      <p:ext uri="{BB962C8B-B14F-4D97-AF65-F5344CB8AC3E}">
        <p14:creationId xmlns:p14="http://schemas.microsoft.com/office/powerpoint/2010/main" val="640398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7.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7.xml"/><Relationship Id="rId5" Type="http://schemas.openxmlformats.org/officeDocument/2006/relationships/image" Target="../media/image75.jpg"/><Relationship Id="rId4" Type="http://schemas.openxmlformats.org/officeDocument/2006/relationships/image" Target="../media/image74.jp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 Id="rId4" Type="http://schemas.openxmlformats.org/officeDocument/2006/relationships/image" Target="../media/image80.jp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4278" y="1299602"/>
            <a:ext cx="7295146" cy="3877985"/>
          </a:xfrm>
          <a:prstGeom prst="rect">
            <a:avLst/>
          </a:prstGeom>
          <a:noFill/>
        </p:spPr>
        <p:txBody>
          <a:bodyPr wrap="square" rtlCol="0">
            <a:spAutoFit/>
          </a:bodyPr>
          <a:lstStyle/>
          <a:p>
            <a:r>
              <a:rPr lang="en-US" sz="2400" b="1" dirty="0" smtClean="0">
                <a:solidFill>
                  <a:srgbClr val="C00000"/>
                </a:solidFill>
              </a:rPr>
              <a:t>Composition</a:t>
            </a:r>
            <a:r>
              <a:rPr lang="en-US" sz="2400" b="1" dirty="0" smtClean="0"/>
              <a:t> = </a:t>
            </a:r>
            <a:r>
              <a:rPr lang="en-US" sz="2400" b="1" dirty="0" smtClean="0"/>
              <a:t>pictorial </a:t>
            </a:r>
            <a:r>
              <a:rPr lang="en-US" sz="2400" b="1" dirty="0" smtClean="0"/>
              <a:t>arrangement, vantage </a:t>
            </a:r>
            <a:r>
              <a:rPr lang="en-US" sz="2400" b="1" dirty="0" smtClean="0"/>
              <a:t>point, </a:t>
            </a:r>
            <a:r>
              <a:rPr lang="en-US" sz="2400" b="1" dirty="0" smtClean="0"/>
              <a:t>and expressive treatment</a:t>
            </a:r>
          </a:p>
          <a:p>
            <a:endParaRPr lang="en-US" b="1" dirty="0" smtClean="0"/>
          </a:p>
          <a:p>
            <a:r>
              <a:rPr lang="en-US" dirty="0" smtClean="0"/>
              <a:t>It can truly be said, that subject matter is unimportant. Throughout </a:t>
            </a:r>
          </a:p>
          <a:p>
            <a:r>
              <a:rPr lang="en-US" dirty="0" smtClean="0"/>
              <a:t>the history of art , significant subjects have been rendered meaningless, </a:t>
            </a:r>
          </a:p>
          <a:p>
            <a:r>
              <a:rPr lang="en-US" dirty="0" smtClean="0"/>
              <a:t>while seemingly meaningless subjects are rendered with character and elevated to great significance.</a:t>
            </a:r>
          </a:p>
          <a:p>
            <a:endParaRPr lang="en-US" dirty="0" smtClean="0"/>
          </a:p>
          <a:p>
            <a:r>
              <a:rPr lang="en-US" dirty="0" smtClean="0"/>
              <a:t>While </a:t>
            </a:r>
            <a:r>
              <a:rPr lang="en-US" dirty="0" smtClean="0">
                <a:solidFill>
                  <a:srgbClr val="FF0000"/>
                </a:solidFill>
              </a:rPr>
              <a:t>expression</a:t>
            </a:r>
            <a:r>
              <a:rPr lang="en-US" dirty="0" smtClean="0"/>
              <a:t> remains a critical determining  ingredient of </a:t>
            </a:r>
            <a:r>
              <a:rPr lang="en-US" dirty="0" smtClean="0">
                <a:solidFill>
                  <a:srgbClr val="C00000"/>
                </a:solidFill>
              </a:rPr>
              <a:t>significance</a:t>
            </a:r>
            <a:r>
              <a:rPr lang="en-US" dirty="0" smtClean="0"/>
              <a:t>, subject matter achieves coherence and interest through the </a:t>
            </a:r>
            <a:r>
              <a:rPr lang="en-US" dirty="0" smtClean="0">
                <a:solidFill>
                  <a:srgbClr val="0000FF"/>
                </a:solidFill>
              </a:rPr>
              <a:t>artist sense of composition or viewpoint and the chosen method of treatment.</a:t>
            </a:r>
          </a:p>
          <a:p>
            <a:endParaRPr lang="en-US" dirty="0">
              <a:solidFill>
                <a:srgbClr val="0000FF"/>
              </a:solidFill>
            </a:endParaRPr>
          </a:p>
          <a:p>
            <a:endParaRPr lang="en-US" dirty="0" smtClean="0">
              <a:solidFill>
                <a:srgbClr val="0000FF"/>
              </a:solidFill>
            </a:endParaRPr>
          </a:p>
        </p:txBody>
      </p:sp>
    </p:spTree>
    <p:extLst>
      <p:ext uri="{BB962C8B-B14F-4D97-AF65-F5344CB8AC3E}">
        <p14:creationId xmlns:p14="http://schemas.microsoft.com/office/powerpoint/2010/main" val="37962128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048" y="1045060"/>
            <a:ext cx="9017903" cy="496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033638" y="2938509"/>
            <a:ext cx="887767" cy="852256"/>
          </a:xfrm>
          <a:prstGeom prst="ellipse">
            <a:avLst/>
          </a:prstGeom>
          <a:noFill/>
          <a:ln w="190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Oval 4"/>
          <p:cNvSpPr/>
          <p:nvPr/>
        </p:nvSpPr>
        <p:spPr>
          <a:xfrm>
            <a:off x="2334827" y="2891901"/>
            <a:ext cx="1597981" cy="1216241"/>
          </a:xfrm>
          <a:prstGeom prst="ellipse">
            <a:avLst/>
          </a:prstGeom>
          <a:noFill/>
          <a:ln w="190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Oval 5"/>
          <p:cNvSpPr/>
          <p:nvPr/>
        </p:nvSpPr>
        <p:spPr>
          <a:xfrm>
            <a:off x="3084990" y="4421080"/>
            <a:ext cx="1571348" cy="914400"/>
          </a:xfrm>
          <a:prstGeom prst="ellipse">
            <a:avLst/>
          </a:prstGeom>
          <a:noFill/>
          <a:ln w="190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p:cNvSpPr txBox="1"/>
          <p:nvPr/>
        </p:nvSpPr>
        <p:spPr>
          <a:xfrm>
            <a:off x="2947386" y="585926"/>
            <a:ext cx="2658548" cy="369332"/>
          </a:xfrm>
          <a:prstGeom prst="rect">
            <a:avLst/>
          </a:prstGeom>
          <a:noFill/>
        </p:spPr>
        <p:txBody>
          <a:bodyPr wrap="none" rtlCol="0">
            <a:spAutoFit/>
          </a:bodyPr>
          <a:lstStyle/>
          <a:p>
            <a:r>
              <a:rPr lang="en-CA" dirty="0" smtClean="0"/>
              <a:t>Similar forms help to unify</a:t>
            </a:r>
            <a:endParaRPr lang="en-CA" dirty="0"/>
          </a:p>
        </p:txBody>
      </p:sp>
    </p:spTree>
    <p:extLst>
      <p:ext uri="{BB962C8B-B14F-4D97-AF65-F5344CB8AC3E}">
        <p14:creationId xmlns:p14="http://schemas.microsoft.com/office/powerpoint/2010/main" val="3486073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92" y="1920016"/>
            <a:ext cx="3267205" cy="26375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924" y="730345"/>
            <a:ext cx="4740896" cy="3827196"/>
          </a:xfrm>
          <a:prstGeom prst="rect">
            <a:avLst/>
          </a:prstGeom>
        </p:spPr>
      </p:pic>
      <p:cxnSp>
        <p:nvCxnSpPr>
          <p:cNvPr id="6" name="Straight Arrow Connector 5"/>
          <p:cNvCxnSpPr/>
          <p:nvPr/>
        </p:nvCxnSpPr>
        <p:spPr>
          <a:xfrm>
            <a:off x="4933666" y="1920016"/>
            <a:ext cx="2265528" cy="1792175"/>
          </a:xfrm>
          <a:prstGeom prst="straightConnector1">
            <a:avLst/>
          </a:prstGeom>
          <a:ln>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326340" y="3238778"/>
            <a:ext cx="1241947" cy="841903"/>
          </a:xfrm>
          <a:prstGeom prst="straightConnector1">
            <a:avLst/>
          </a:prstGeom>
          <a:ln>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6065624" y="1102480"/>
            <a:ext cx="2533797" cy="1713623"/>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48792" y="1319226"/>
            <a:ext cx="3279359" cy="307777"/>
          </a:xfrm>
          <a:prstGeom prst="rect">
            <a:avLst/>
          </a:prstGeom>
        </p:spPr>
        <p:txBody>
          <a:bodyPr wrap="none">
            <a:spAutoFit/>
          </a:bodyPr>
          <a:lstStyle/>
          <a:p>
            <a:r>
              <a:rPr lang="fr-FR" sz="1400" dirty="0"/>
              <a:t>Jean Baptiste Siméon Chardin (1699-1779)</a:t>
            </a:r>
            <a:endParaRPr lang="en-CA" sz="1400" dirty="0"/>
          </a:p>
        </p:txBody>
      </p:sp>
      <p:sp>
        <p:nvSpPr>
          <p:cNvPr id="12" name="Rectangle 11"/>
          <p:cNvSpPr/>
          <p:nvPr/>
        </p:nvSpPr>
        <p:spPr>
          <a:xfrm>
            <a:off x="403383" y="5752432"/>
            <a:ext cx="8488133" cy="430887"/>
          </a:xfrm>
          <a:prstGeom prst="rect">
            <a:avLst/>
          </a:prstGeom>
        </p:spPr>
        <p:txBody>
          <a:bodyPr wrap="square">
            <a:spAutoFit/>
          </a:bodyPr>
          <a:lstStyle/>
          <a:p>
            <a:r>
              <a:rPr lang="en-CA" sz="1100" dirty="0"/>
              <a:t>As the critic Diderot put it, “To look at pictures by other artists it seems that I need to borrow a different pair of eyes. To look at those of </a:t>
            </a:r>
            <a:r>
              <a:rPr lang="en-CA" sz="1100" dirty="0" err="1"/>
              <a:t>Chardin</a:t>
            </a:r>
            <a:r>
              <a:rPr lang="en-CA" sz="1100" dirty="0"/>
              <a:t>, I only have to keep the eyes that nature gave me and make good use of them.”</a:t>
            </a:r>
          </a:p>
        </p:txBody>
      </p:sp>
      <p:sp>
        <p:nvSpPr>
          <p:cNvPr id="4" name="TextBox 3"/>
          <p:cNvSpPr txBox="1"/>
          <p:nvPr/>
        </p:nvSpPr>
        <p:spPr>
          <a:xfrm>
            <a:off x="4326340" y="3014505"/>
            <a:ext cx="340158" cy="461665"/>
          </a:xfrm>
          <a:prstGeom prst="rect">
            <a:avLst/>
          </a:prstGeom>
          <a:noFill/>
        </p:spPr>
        <p:txBody>
          <a:bodyPr wrap="none" rtlCol="0">
            <a:spAutoFit/>
          </a:bodyPr>
          <a:lstStyle/>
          <a:p>
            <a:r>
              <a:rPr lang="en-CA" sz="2400" dirty="0" smtClean="0">
                <a:solidFill>
                  <a:srgbClr val="FFFF00"/>
                </a:solidFill>
              </a:rPr>
              <a:t>1</a:t>
            </a:r>
            <a:endParaRPr lang="en-CA" sz="2400" dirty="0">
              <a:solidFill>
                <a:srgbClr val="FFFF00"/>
              </a:solidFill>
            </a:endParaRPr>
          </a:p>
        </p:txBody>
      </p:sp>
      <p:sp>
        <p:nvSpPr>
          <p:cNvPr id="5" name="TextBox 4"/>
          <p:cNvSpPr txBox="1"/>
          <p:nvPr/>
        </p:nvSpPr>
        <p:spPr>
          <a:xfrm>
            <a:off x="5154804" y="1778558"/>
            <a:ext cx="301686" cy="369332"/>
          </a:xfrm>
          <a:prstGeom prst="rect">
            <a:avLst/>
          </a:prstGeom>
          <a:noFill/>
        </p:spPr>
        <p:txBody>
          <a:bodyPr wrap="none" rtlCol="0">
            <a:spAutoFit/>
          </a:bodyPr>
          <a:lstStyle/>
          <a:p>
            <a:r>
              <a:rPr lang="en-CA" dirty="0" smtClean="0">
                <a:solidFill>
                  <a:srgbClr val="FFFF00"/>
                </a:solidFill>
              </a:rPr>
              <a:t>2</a:t>
            </a:r>
            <a:endParaRPr lang="en-CA" dirty="0">
              <a:solidFill>
                <a:srgbClr val="FFFF00"/>
              </a:solidFill>
            </a:endParaRPr>
          </a:p>
        </p:txBody>
      </p:sp>
      <p:sp>
        <p:nvSpPr>
          <p:cNvPr id="7" name="TextBox 6"/>
          <p:cNvSpPr txBox="1"/>
          <p:nvPr/>
        </p:nvSpPr>
        <p:spPr>
          <a:xfrm>
            <a:off x="6832879" y="1105319"/>
            <a:ext cx="301686" cy="369332"/>
          </a:xfrm>
          <a:prstGeom prst="rect">
            <a:avLst/>
          </a:prstGeom>
          <a:noFill/>
        </p:spPr>
        <p:txBody>
          <a:bodyPr wrap="none" rtlCol="0">
            <a:spAutoFit/>
          </a:bodyPr>
          <a:lstStyle/>
          <a:p>
            <a:r>
              <a:rPr lang="en-CA" dirty="0" smtClean="0">
                <a:solidFill>
                  <a:srgbClr val="FFFF00"/>
                </a:solidFill>
              </a:rPr>
              <a:t>3</a:t>
            </a:r>
            <a:endParaRPr lang="en-CA" dirty="0">
              <a:solidFill>
                <a:srgbClr val="FFFF00"/>
              </a:solidFill>
            </a:endParaRPr>
          </a:p>
        </p:txBody>
      </p:sp>
      <p:sp>
        <p:nvSpPr>
          <p:cNvPr id="9" name="TextBox 8"/>
          <p:cNvSpPr txBox="1"/>
          <p:nvPr/>
        </p:nvSpPr>
        <p:spPr>
          <a:xfrm>
            <a:off x="5064369" y="4983982"/>
            <a:ext cx="3028137" cy="369332"/>
          </a:xfrm>
          <a:prstGeom prst="rect">
            <a:avLst/>
          </a:prstGeom>
          <a:noFill/>
        </p:spPr>
        <p:txBody>
          <a:bodyPr wrap="none" rtlCol="0">
            <a:spAutoFit/>
          </a:bodyPr>
          <a:lstStyle/>
          <a:p>
            <a:r>
              <a:rPr lang="en-CA" dirty="0" smtClean="0"/>
              <a:t>1,2, explicit line. 3 implied line</a:t>
            </a:r>
            <a:endParaRPr lang="en-CA" dirty="0"/>
          </a:p>
        </p:txBody>
      </p:sp>
    </p:spTree>
    <p:extLst>
      <p:ext uri="{BB962C8B-B14F-4D97-AF65-F5344CB8AC3E}">
        <p14:creationId xmlns:p14="http://schemas.microsoft.com/office/powerpoint/2010/main" val="22158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632" y="1603613"/>
            <a:ext cx="5372575" cy="4341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rc 1"/>
          <p:cNvSpPr/>
          <p:nvPr/>
        </p:nvSpPr>
        <p:spPr>
          <a:xfrm rot="17325839" flipH="1">
            <a:off x="3333856" y="894344"/>
            <a:ext cx="3453126" cy="3548490"/>
          </a:xfrm>
          <a:prstGeom prst="arc">
            <a:avLst>
              <a:gd name="adj1" fmla="val 16253939"/>
              <a:gd name="adj2" fmla="val 5397317"/>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solidFill>
                <a:schemeClr val="bg1"/>
              </a:solidFill>
            </a:endParaRPr>
          </a:p>
        </p:txBody>
      </p:sp>
      <p:sp>
        <p:nvSpPr>
          <p:cNvPr id="3" name="Arc 2"/>
          <p:cNvSpPr/>
          <p:nvPr/>
        </p:nvSpPr>
        <p:spPr>
          <a:xfrm rot="2460152">
            <a:off x="1472421" y="1724180"/>
            <a:ext cx="1821604" cy="3266338"/>
          </a:xfrm>
          <a:prstGeom prst="arc">
            <a:avLst>
              <a:gd name="adj1" fmla="val 16034510"/>
              <a:gd name="adj2" fmla="val 4729043"/>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4" name="Arc 3"/>
          <p:cNvSpPr/>
          <p:nvPr/>
        </p:nvSpPr>
        <p:spPr>
          <a:xfrm rot="3962178">
            <a:off x="1860397" y="1716550"/>
            <a:ext cx="3307801" cy="4115519"/>
          </a:xfrm>
          <a:prstGeom prst="arc">
            <a:avLst>
              <a:gd name="adj1" fmla="val 16200000"/>
              <a:gd name="adj2" fmla="val 5375247"/>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cxnSp>
        <p:nvCxnSpPr>
          <p:cNvPr id="17" name="Straight Arrow Connector 16"/>
          <p:cNvCxnSpPr/>
          <p:nvPr/>
        </p:nvCxnSpPr>
        <p:spPr>
          <a:xfrm flipH="1" flipV="1">
            <a:off x="1890215" y="4496937"/>
            <a:ext cx="1262418" cy="8871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613291" y="2881538"/>
            <a:ext cx="2538995" cy="19925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998795" y="1856096"/>
            <a:ext cx="2640841" cy="1753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757280" y="6264251"/>
            <a:ext cx="3279359" cy="307777"/>
          </a:xfrm>
          <a:prstGeom prst="rect">
            <a:avLst/>
          </a:prstGeom>
        </p:spPr>
        <p:txBody>
          <a:bodyPr wrap="none">
            <a:spAutoFit/>
          </a:bodyPr>
          <a:lstStyle/>
          <a:p>
            <a:r>
              <a:rPr lang="fr-FR" sz="1400" dirty="0"/>
              <a:t>Jean Baptiste Siméon Chardin (1699-1779)</a:t>
            </a:r>
            <a:endParaRPr lang="en-CA" sz="1400" dirty="0"/>
          </a:p>
        </p:txBody>
      </p:sp>
      <p:sp>
        <p:nvSpPr>
          <p:cNvPr id="24" name="Rectangle 23"/>
          <p:cNvSpPr/>
          <p:nvPr/>
        </p:nvSpPr>
        <p:spPr>
          <a:xfrm>
            <a:off x="361666" y="724810"/>
            <a:ext cx="8523026" cy="430887"/>
          </a:xfrm>
          <a:prstGeom prst="rect">
            <a:avLst/>
          </a:prstGeom>
        </p:spPr>
        <p:txBody>
          <a:bodyPr wrap="square">
            <a:spAutoFit/>
          </a:bodyPr>
          <a:lstStyle/>
          <a:p>
            <a:r>
              <a:rPr lang="en-CA" sz="1100" dirty="0" smtClean="0"/>
              <a:t>As the </a:t>
            </a:r>
            <a:r>
              <a:rPr lang="en-CA" sz="1100" dirty="0"/>
              <a:t>critic Diderot put it, “To look at pictures by other artists it seems that I need to borrow a different pair of eyes. To look at those of </a:t>
            </a:r>
            <a:r>
              <a:rPr lang="en-CA" sz="1100" dirty="0" err="1"/>
              <a:t>Chardin</a:t>
            </a:r>
            <a:r>
              <a:rPr lang="en-CA" sz="1100" dirty="0"/>
              <a:t>, I only have to keep the eyes that nature gave me and make good use of them.”</a:t>
            </a:r>
          </a:p>
        </p:txBody>
      </p:sp>
    </p:spTree>
    <p:extLst>
      <p:ext uri="{BB962C8B-B14F-4D97-AF65-F5344CB8AC3E}">
        <p14:creationId xmlns:p14="http://schemas.microsoft.com/office/powerpoint/2010/main" val="317081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884" y="1078470"/>
            <a:ext cx="6312232" cy="4996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924766" y="6383319"/>
            <a:ext cx="3279359" cy="307777"/>
          </a:xfrm>
          <a:prstGeom prst="rect">
            <a:avLst/>
          </a:prstGeom>
        </p:spPr>
        <p:txBody>
          <a:bodyPr wrap="none">
            <a:spAutoFit/>
          </a:bodyPr>
          <a:lstStyle/>
          <a:p>
            <a:r>
              <a:rPr lang="fr-FR" sz="1400" dirty="0"/>
              <a:t>Jean Baptiste Siméon Chardin (1699-1779)</a:t>
            </a:r>
            <a:endParaRPr lang="en-CA" sz="1400" dirty="0"/>
          </a:p>
        </p:txBody>
      </p:sp>
      <p:sp>
        <p:nvSpPr>
          <p:cNvPr id="3" name="Rectangle 2"/>
          <p:cNvSpPr/>
          <p:nvPr/>
        </p:nvSpPr>
        <p:spPr>
          <a:xfrm>
            <a:off x="423081" y="236521"/>
            <a:ext cx="8454787" cy="600164"/>
          </a:xfrm>
          <a:prstGeom prst="rect">
            <a:avLst/>
          </a:prstGeom>
        </p:spPr>
        <p:txBody>
          <a:bodyPr wrap="square">
            <a:spAutoFit/>
          </a:bodyPr>
          <a:lstStyle/>
          <a:p>
            <a:r>
              <a:rPr lang="en-CA" sz="1100" dirty="0"/>
              <a:t>What </a:t>
            </a:r>
            <a:r>
              <a:rPr lang="en-CA" sz="1100" dirty="0" err="1"/>
              <a:t>Chardin</a:t>
            </a:r>
            <a:r>
              <a:rPr lang="en-CA" sz="1100" dirty="0"/>
              <a:t> strove for was an overall effect: a unity of tone, colour and form. His still </a:t>
            </a:r>
            <a:r>
              <a:rPr lang="en-CA" sz="1100" dirty="0" err="1"/>
              <a:t>lifes</a:t>
            </a:r>
            <a:r>
              <a:rPr lang="en-CA" sz="1100" dirty="0"/>
              <a:t> reveal themselves slowly, with his objects gradually emerging from their subtly toned background, summoned as the writer Marcel Proust puts it, “out of the everlasting darkness in which they have been interred.”</a:t>
            </a:r>
          </a:p>
        </p:txBody>
      </p:sp>
    </p:spTree>
    <p:extLst>
      <p:ext uri="{BB962C8B-B14F-4D97-AF65-F5344CB8AC3E}">
        <p14:creationId xmlns:p14="http://schemas.microsoft.com/office/powerpoint/2010/main" val="837371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83" y="1217208"/>
            <a:ext cx="5786735" cy="4580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36218" y="6387150"/>
            <a:ext cx="4071564" cy="307777"/>
          </a:xfrm>
          <a:prstGeom prst="rect">
            <a:avLst/>
          </a:prstGeom>
          <a:noFill/>
        </p:spPr>
        <p:txBody>
          <a:bodyPr wrap="none" rtlCol="0">
            <a:spAutoFit/>
          </a:bodyPr>
          <a:lstStyle/>
          <a:p>
            <a:r>
              <a:rPr lang="en-CA" sz="1400" dirty="0" smtClean="0"/>
              <a:t>The hidden geometry in glass of water and coffee pot</a:t>
            </a:r>
            <a:endParaRPr lang="en-CA" sz="14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63" y="1972100"/>
            <a:ext cx="1939688" cy="1535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67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851" y="1272339"/>
            <a:ext cx="7474037" cy="335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325317" y="5887051"/>
            <a:ext cx="864019" cy="369332"/>
          </a:xfrm>
          <a:prstGeom prst="rect">
            <a:avLst/>
          </a:prstGeom>
        </p:spPr>
        <p:txBody>
          <a:bodyPr wrap="none">
            <a:spAutoFit/>
          </a:bodyPr>
          <a:lstStyle/>
          <a:p>
            <a:r>
              <a:rPr lang="en-CA" dirty="0"/>
              <a:t>Picasso</a:t>
            </a:r>
          </a:p>
        </p:txBody>
      </p:sp>
    </p:spTree>
    <p:extLst>
      <p:ext uri="{BB962C8B-B14F-4D97-AF65-F5344CB8AC3E}">
        <p14:creationId xmlns:p14="http://schemas.microsoft.com/office/powerpoint/2010/main" val="106841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8101" y="1899923"/>
            <a:ext cx="4314769" cy="3822765"/>
          </a:xfr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16" y="2041572"/>
            <a:ext cx="3133235" cy="27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a:endCxn id="4" idx="1"/>
          </p:cNvCxnSpPr>
          <p:nvPr/>
        </p:nvCxnSpPr>
        <p:spPr>
          <a:xfrm flipH="1">
            <a:off x="4258101" y="3691719"/>
            <a:ext cx="4314769" cy="119587"/>
          </a:xfrm>
          <a:prstGeom prst="line">
            <a:avLst/>
          </a:prstGeom>
          <a:ln w="12700">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610268" y="4271750"/>
            <a:ext cx="2859206" cy="1357952"/>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660710" y="4335342"/>
            <a:ext cx="2770496" cy="962169"/>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434485" y="4189864"/>
            <a:ext cx="2027729" cy="1146412"/>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943901" y="1899923"/>
            <a:ext cx="17060" cy="3613773"/>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506872" y="3993676"/>
            <a:ext cx="3065998" cy="5970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045958" y="4244454"/>
            <a:ext cx="2463421"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24484" y="4572000"/>
            <a:ext cx="2215387" cy="20472"/>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145" name="Straight Connector 6144"/>
          <p:cNvCxnSpPr/>
          <p:nvPr/>
        </p:nvCxnSpPr>
        <p:spPr>
          <a:xfrm flipH="1">
            <a:off x="4960961" y="5012141"/>
            <a:ext cx="3611908" cy="63120"/>
          </a:xfrm>
          <a:prstGeom prst="line">
            <a:avLst/>
          </a:prstGeom>
          <a:ln>
            <a:solidFill>
              <a:schemeClr val="bg1">
                <a:lumMod val="85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6150" name="Straight Connector 6149"/>
          <p:cNvCxnSpPr/>
          <p:nvPr/>
        </p:nvCxnSpPr>
        <p:spPr>
          <a:xfrm flipH="1">
            <a:off x="4258100" y="5513696"/>
            <a:ext cx="4314769"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152" name="Straight Connector 6151"/>
          <p:cNvCxnSpPr/>
          <p:nvPr/>
        </p:nvCxnSpPr>
        <p:spPr>
          <a:xfrm flipH="1">
            <a:off x="4960961" y="4244454"/>
            <a:ext cx="971216" cy="27296"/>
          </a:xfrm>
          <a:prstGeom prst="line">
            <a:avLst/>
          </a:prstGeom>
          <a:ln>
            <a:solidFill>
              <a:schemeClr val="bg1">
                <a:lumMod val="9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160" name="Straight Connector 6159"/>
          <p:cNvCxnSpPr/>
          <p:nvPr/>
        </p:nvCxnSpPr>
        <p:spPr>
          <a:xfrm>
            <a:off x="8161361" y="3811305"/>
            <a:ext cx="40943" cy="1139421"/>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6162" name="Straight Connector 6161"/>
          <p:cNvCxnSpPr/>
          <p:nvPr/>
        </p:nvCxnSpPr>
        <p:spPr>
          <a:xfrm flipH="1">
            <a:off x="7799696" y="4462818"/>
            <a:ext cx="669778" cy="1166884"/>
          </a:xfrm>
          <a:prstGeom prst="line">
            <a:avLst/>
          </a:prstGeom>
          <a:ln w="127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6165" name="Straight Connector 6164"/>
          <p:cNvCxnSpPr/>
          <p:nvPr/>
        </p:nvCxnSpPr>
        <p:spPr>
          <a:xfrm>
            <a:off x="5506872" y="2041572"/>
            <a:ext cx="0" cy="205958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6168" name="Straight Connector 6167"/>
          <p:cNvCxnSpPr>
            <a:stCxn id="4" idx="0"/>
          </p:cNvCxnSpPr>
          <p:nvPr/>
        </p:nvCxnSpPr>
        <p:spPr>
          <a:xfrm>
            <a:off x="6415486" y="1899923"/>
            <a:ext cx="0" cy="215346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6171" name="Straight Connector 6170"/>
          <p:cNvCxnSpPr/>
          <p:nvPr/>
        </p:nvCxnSpPr>
        <p:spPr>
          <a:xfrm>
            <a:off x="6585045" y="3811305"/>
            <a:ext cx="6824" cy="1818397"/>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5932177" y="6110125"/>
            <a:ext cx="2202408" cy="369332"/>
          </a:xfrm>
          <a:prstGeom prst="rect">
            <a:avLst/>
          </a:prstGeom>
          <a:noFill/>
        </p:spPr>
        <p:txBody>
          <a:bodyPr wrap="square" rtlCol="0">
            <a:spAutoFit/>
          </a:bodyPr>
          <a:lstStyle/>
          <a:p>
            <a:r>
              <a:rPr lang="en-CA" dirty="0" smtClean="0"/>
              <a:t>Richard </a:t>
            </a:r>
            <a:r>
              <a:rPr lang="en-CA" dirty="0" err="1" smtClean="0"/>
              <a:t>Deibenkorn</a:t>
            </a:r>
            <a:endParaRPr lang="en-CA" dirty="0"/>
          </a:p>
        </p:txBody>
      </p:sp>
    </p:spTree>
    <p:extLst>
      <p:ext uri="{BB962C8B-B14F-4D97-AF65-F5344CB8AC3E}">
        <p14:creationId xmlns:p14="http://schemas.microsoft.com/office/powerpoint/2010/main" val="3101678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626" y="622114"/>
            <a:ext cx="4303526" cy="574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Straight Connector 27"/>
          <p:cNvCxnSpPr/>
          <p:nvPr/>
        </p:nvCxnSpPr>
        <p:spPr>
          <a:xfrm flipH="1">
            <a:off x="3345193" y="1009280"/>
            <a:ext cx="895831" cy="193917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571986" y="2948458"/>
            <a:ext cx="1712285" cy="31752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4161647" y="3492789"/>
            <a:ext cx="1122624" cy="26536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3" name="Arc 32"/>
          <p:cNvSpPr/>
          <p:nvPr/>
        </p:nvSpPr>
        <p:spPr>
          <a:xfrm rot="1158576">
            <a:off x="2356784" y="1949642"/>
            <a:ext cx="3748945" cy="3797540"/>
          </a:xfrm>
          <a:prstGeom prst="arc">
            <a:avLst>
              <a:gd name="adj1" fmla="val 17067274"/>
              <a:gd name="adj2" fmla="val 4988982"/>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11982305">
            <a:off x="2955118" y="828785"/>
            <a:ext cx="2662158" cy="2775636"/>
          </a:xfrm>
          <a:prstGeom prst="arc">
            <a:avLst>
              <a:gd name="adj1" fmla="val 16200000"/>
              <a:gd name="adj2" fmla="val 2113334"/>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p:cNvSpPr txBox="1"/>
          <p:nvPr/>
        </p:nvSpPr>
        <p:spPr>
          <a:xfrm>
            <a:off x="6951198" y="5046399"/>
            <a:ext cx="1572253" cy="369332"/>
          </a:xfrm>
          <a:prstGeom prst="rect">
            <a:avLst/>
          </a:prstGeom>
          <a:noFill/>
        </p:spPr>
        <p:txBody>
          <a:bodyPr wrap="none" rtlCol="0">
            <a:spAutoFit/>
          </a:bodyPr>
          <a:lstStyle/>
          <a:p>
            <a:r>
              <a:rPr lang="en-US" dirty="0" smtClean="0"/>
              <a:t>Counter forces</a:t>
            </a:r>
            <a:endParaRPr lang="en-US" dirty="0"/>
          </a:p>
        </p:txBody>
      </p:sp>
    </p:spTree>
    <p:extLst>
      <p:ext uri="{BB962C8B-B14F-4D97-AF65-F5344CB8AC3E}">
        <p14:creationId xmlns:p14="http://schemas.microsoft.com/office/powerpoint/2010/main" val="187979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4 student 2 M Trimbe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792" y="912841"/>
            <a:ext cx="7146126" cy="4036899"/>
          </a:xfrm>
          <a:prstGeom prst="rect">
            <a:avLst/>
          </a:prstGeom>
        </p:spPr>
      </p:pic>
      <p:cxnSp>
        <p:nvCxnSpPr>
          <p:cNvPr id="3" name="Straight Connector 2"/>
          <p:cNvCxnSpPr/>
          <p:nvPr/>
        </p:nvCxnSpPr>
        <p:spPr>
          <a:xfrm>
            <a:off x="3525625" y="1121790"/>
            <a:ext cx="4053526" cy="2931736"/>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40643" y="3327662"/>
            <a:ext cx="2978870" cy="82013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742441" y="4053526"/>
            <a:ext cx="2366128" cy="829559"/>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4270346" y="1376313"/>
            <a:ext cx="37708" cy="289402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787299" y="1606824"/>
            <a:ext cx="47134" cy="264893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139126" y="1300899"/>
            <a:ext cx="4440025" cy="5656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884601" y="3921550"/>
            <a:ext cx="4694549" cy="942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1981985" y="2658359"/>
            <a:ext cx="3520911" cy="2224726"/>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9779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alue sku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76" y="758201"/>
            <a:ext cx="3984831" cy="5619116"/>
          </a:xfrm>
          <a:prstGeom prst="rect">
            <a:avLst/>
          </a:prstGeom>
        </p:spPr>
      </p:pic>
      <p:sp>
        <p:nvSpPr>
          <p:cNvPr id="2" name="TextBox 1"/>
          <p:cNvSpPr txBox="1"/>
          <p:nvPr/>
        </p:nvSpPr>
        <p:spPr>
          <a:xfrm>
            <a:off x="830740" y="6377317"/>
            <a:ext cx="7850714" cy="369332"/>
          </a:xfrm>
          <a:prstGeom prst="rect">
            <a:avLst/>
          </a:prstGeom>
          <a:noFill/>
        </p:spPr>
        <p:txBody>
          <a:bodyPr wrap="none" rtlCol="0">
            <a:spAutoFit/>
          </a:bodyPr>
          <a:lstStyle/>
          <a:p>
            <a:r>
              <a:rPr lang="en-US" dirty="0" smtClean="0"/>
              <a:t>Visual weight: the potential of any element or area of a drawing to attract the eye.</a:t>
            </a:r>
            <a:endParaRPr lang="en-US" dirty="0"/>
          </a:p>
        </p:txBody>
      </p:sp>
      <p:cxnSp>
        <p:nvCxnSpPr>
          <p:cNvPr id="6" name="Straight Connector 5"/>
          <p:cNvCxnSpPr/>
          <p:nvPr/>
        </p:nvCxnSpPr>
        <p:spPr>
          <a:xfrm>
            <a:off x="3072823" y="902218"/>
            <a:ext cx="0" cy="5023056"/>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1019048" y="2038388"/>
            <a:ext cx="2947402" cy="470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202712" y="1207353"/>
            <a:ext cx="1740221" cy="17561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11" name="Arc 10"/>
          <p:cNvSpPr/>
          <p:nvPr/>
        </p:nvSpPr>
        <p:spPr>
          <a:xfrm rot="20831385">
            <a:off x="-172454" y="4311975"/>
            <a:ext cx="2618170" cy="2843943"/>
          </a:xfrm>
          <a:prstGeom prst="arc">
            <a:avLst>
              <a:gd name="adj1" fmla="val 16200000"/>
              <a:gd name="adj2" fmla="val 2150941"/>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Arc 11"/>
          <p:cNvSpPr/>
          <p:nvPr/>
        </p:nvSpPr>
        <p:spPr>
          <a:xfrm rot="11439810">
            <a:off x="3222113" y="3206252"/>
            <a:ext cx="2508788" cy="2492752"/>
          </a:xfrm>
          <a:prstGeom prst="arc">
            <a:avLst>
              <a:gd name="adj1" fmla="val 16200000"/>
              <a:gd name="adj2" fmla="val 3893743"/>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flipH="1">
            <a:off x="1285569" y="1881589"/>
            <a:ext cx="1727576" cy="3183021"/>
          </a:xfrm>
          <a:prstGeom prst="line">
            <a:avLst/>
          </a:prstGeom>
          <a:ln>
            <a:solidFill>
              <a:srgbClr val="1E1C1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229600" y="1881589"/>
            <a:ext cx="736850" cy="3010542"/>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285569" y="5064610"/>
            <a:ext cx="2680881" cy="391998"/>
          </a:xfrm>
          <a:prstGeom prst="line">
            <a:avLst/>
          </a:prstGeom>
          <a:ln>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085" y="758201"/>
            <a:ext cx="3981450" cy="562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rc 2"/>
          <p:cNvSpPr/>
          <p:nvPr/>
        </p:nvSpPr>
        <p:spPr>
          <a:xfrm rot="12170517">
            <a:off x="5574420" y="1628809"/>
            <a:ext cx="2668052" cy="4436608"/>
          </a:xfrm>
          <a:prstGeom prst="arc">
            <a:avLst>
              <a:gd name="adj1" fmla="val 9154004"/>
              <a:gd name="adj2" fmla="val 18263688"/>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Arc 4"/>
          <p:cNvSpPr/>
          <p:nvPr/>
        </p:nvSpPr>
        <p:spPr>
          <a:xfrm rot="13024192">
            <a:off x="7420136" y="2776874"/>
            <a:ext cx="3276384" cy="2929613"/>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48460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66813"/>
            <a:ext cx="8229600" cy="452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923314" y="6099349"/>
            <a:ext cx="1409938" cy="369332"/>
          </a:xfrm>
          <a:prstGeom prst="rect">
            <a:avLst/>
          </a:prstGeom>
          <a:noFill/>
        </p:spPr>
        <p:txBody>
          <a:bodyPr wrap="none" rtlCol="0">
            <a:spAutoFit/>
          </a:bodyPr>
          <a:lstStyle/>
          <a:p>
            <a:r>
              <a:rPr lang="en-CA" dirty="0" smtClean="0"/>
              <a:t>Clara </a:t>
            </a:r>
            <a:r>
              <a:rPr lang="en-CA" dirty="0" err="1"/>
              <a:t>P</a:t>
            </a:r>
            <a:r>
              <a:rPr lang="en-CA" dirty="0" err="1" smtClean="0"/>
              <a:t>eeters</a:t>
            </a:r>
            <a:endParaRPr lang="en-CA" dirty="0"/>
          </a:p>
        </p:txBody>
      </p:sp>
    </p:spTree>
    <p:extLst>
      <p:ext uri="{BB962C8B-B14F-4D97-AF65-F5344CB8AC3E}">
        <p14:creationId xmlns:p14="http://schemas.microsoft.com/office/powerpoint/2010/main" val="189790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5018001867805_0_AL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972" y="1365206"/>
            <a:ext cx="6727875" cy="4475238"/>
          </a:xfrm>
          <a:prstGeom prst="rect">
            <a:avLst/>
          </a:prstGeom>
        </p:spPr>
      </p:pic>
      <p:sp>
        <p:nvSpPr>
          <p:cNvPr id="2" name="TextBox 1"/>
          <p:cNvSpPr txBox="1"/>
          <p:nvPr/>
        </p:nvSpPr>
        <p:spPr>
          <a:xfrm>
            <a:off x="2496495" y="511985"/>
            <a:ext cx="4636643" cy="369332"/>
          </a:xfrm>
          <a:prstGeom prst="rect">
            <a:avLst/>
          </a:prstGeom>
          <a:noFill/>
        </p:spPr>
        <p:txBody>
          <a:bodyPr wrap="none" rtlCol="0">
            <a:spAutoFit/>
          </a:bodyPr>
          <a:lstStyle/>
          <a:p>
            <a:r>
              <a:rPr lang="en-US" dirty="0" smtClean="0"/>
              <a:t>Eccentric composition. Picture plane implicated</a:t>
            </a:r>
            <a:endParaRPr lang="en-US" dirty="0"/>
          </a:p>
        </p:txBody>
      </p:sp>
      <p:cxnSp>
        <p:nvCxnSpPr>
          <p:cNvPr id="5" name="Straight Arrow Connector 4"/>
          <p:cNvCxnSpPr/>
          <p:nvPr/>
        </p:nvCxnSpPr>
        <p:spPr>
          <a:xfrm flipH="1" flipV="1">
            <a:off x="6374280" y="1498862"/>
            <a:ext cx="1517716" cy="3346515"/>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1847279" y="2102177"/>
            <a:ext cx="4015819" cy="27432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586467" y="1498862"/>
            <a:ext cx="3609203" cy="1475295"/>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6" name="Curved Connector 5"/>
          <p:cNvCxnSpPr/>
          <p:nvPr/>
        </p:nvCxnSpPr>
        <p:spPr>
          <a:xfrm rot="5400000">
            <a:off x="4382698" y="3566526"/>
            <a:ext cx="2880420" cy="941191"/>
          </a:xfrm>
          <a:prstGeom prst="curvedConnector3">
            <a:avLst>
              <a:gd name="adj1" fmla="val 8307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4288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alue charcoa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2252" y="552782"/>
            <a:ext cx="4265705" cy="5605436"/>
          </a:xfrm>
          <a:prstGeom prst="rect">
            <a:avLst/>
          </a:prstGeom>
        </p:spPr>
      </p:pic>
      <p:sp>
        <p:nvSpPr>
          <p:cNvPr id="2" name="Oval 1"/>
          <p:cNvSpPr/>
          <p:nvPr/>
        </p:nvSpPr>
        <p:spPr>
          <a:xfrm>
            <a:off x="3882252" y="1284401"/>
            <a:ext cx="1959709" cy="2054068"/>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792699" y="3989635"/>
            <a:ext cx="2759270" cy="2168583"/>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H="1">
            <a:off x="4064435" y="869333"/>
            <a:ext cx="3064985" cy="31203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734656" y="880452"/>
            <a:ext cx="3198245" cy="428061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4389748" y="3020759"/>
            <a:ext cx="3543153" cy="25871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19" y="1610352"/>
            <a:ext cx="2888011" cy="379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555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silk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22" y="634999"/>
            <a:ext cx="7315200" cy="5588000"/>
          </a:xfrm>
          <a:prstGeom prst="rect">
            <a:avLst/>
          </a:prstGeom>
        </p:spPr>
      </p:pic>
      <p:cxnSp>
        <p:nvCxnSpPr>
          <p:cNvPr id="3" name="Straight Arrow Connector 2"/>
          <p:cNvCxnSpPr/>
          <p:nvPr/>
        </p:nvCxnSpPr>
        <p:spPr>
          <a:xfrm>
            <a:off x="2300140" y="1204274"/>
            <a:ext cx="301658" cy="4449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752627" y="4581427"/>
            <a:ext cx="4355183" cy="13480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5776895" y="1582446"/>
            <a:ext cx="1156565" cy="27853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2875175" y="1204274"/>
            <a:ext cx="2507530" cy="2568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137818" y="746835"/>
            <a:ext cx="2352582" cy="2228295"/>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Oval 8"/>
          <p:cNvSpPr/>
          <p:nvPr/>
        </p:nvSpPr>
        <p:spPr>
          <a:xfrm>
            <a:off x="1496436" y="854477"/>
            <a:ext cx="2512381" cy="727969"/>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Oval 9"/>
          <p:cNvSpPr/>
          <p:nvPr/>
        </p:nvSpPr>
        <p:spPr>
          <a:xfrm>
            <a:off x="5912528" y="4070961"/>
            <a:ext cx="2547891" cy="1020932"/>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Oval 11"/>
          <p:cNvSpPr/>
          <p:nvPr/>
        </p:nvSpPr>
        <p:spPr>
          <a:xfrm>
            <a:off x="781235" y="5575177"/>
            <a:ext cx="4995660" cy="1069759"/>
          </a:xfrm>
          <a:prstGeom prst="ellipse">
            <a:avLst/>
          </a:prstGeom>
          <a:noFill/>
          <a:ln w="19050">
            <a:solidFill>
              <a:srgbClr val="FFFF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5" name="Straight Connector 14"/>
          <p:cNvCxnSpPr/>
          <p:nvPr/>
        </p:nvCxnSpPr>
        <p:spPr>
          <a:xfrm flipV="1">
            <a:off x="3018408" y="2299317"/>
            <a:ext cx="2618912" cy="148257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5378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1687"/>
            <a:ext cx="8229600" cy="1143000"/>
          </a:xfrm>
        </p:spPr>
        <p:txBody>
          <a:bodyPr>
            <a:normAutofit fontScale="90000"/>
          </a:bodyPr>
          <a:lstStyle/>
          <a:p>
            <a:r>
              <a:rPr lang="en-CA" sz="3200" dirty="0"/>
              <a:t>Two modes of </a:t>
            </a:r>
            <a:r>
              <a:rPr lang="en-CA" sz="3200" dirty="0" smtClean="0"/>
              <a:t>composing and pictorially arranging </a:t>
            </a:r>
            <a:r>
              <a:rPr lang="en-CA" sz="3200" dirty="0"/>
              <a:t>the subject </a:t>
            </a:r>
            <a:br>
              <a:rPr lang="en-CA" sz="3200" dirty="0"/>
            </a:br>
            <a:endParaRPr lang="en-CA" sz="3200" dirty="0"/>
          </a:p>
        </p:txBody>
      </p:sp>
      <p:sp>
        <p:nvSpPr>
          <p:cNvPr id="3" name="Content Placeholder 2"/>
          <p:cNvSpPr>
            <a:spLocks noGrp="1"/>
          </p:cNvSpPr>
          <p:nvPr>
            <p:ph idx="1"/>
          </p:nvPr>
        </p:nvSpPr>
        <p:spPr>
          <a:xfrm>
            <a:off x="457200" y="2332037"/>
            <a:ext cx="8229600" cy="4525963"/>
          </a:xfrm>
        </p:spPr>
        <p:txBody>
          <a:bodyPr/>
          <a:lstStyle/>
          <a:p>
            <a:r>
              <a:rPr lang="en-CA" sz="2800" dirty="0" smtClean="0"/>
              <a:t>Concentrated / </a:t>
            </a:r>
            <a:r>
              <a:rPr lang="en-CA" sz="2800" dirty="0"/>
              <a:t>centralized /concentric  model </a:t>
            </a:r>
            <a:endParaRPr lang="en-CA" sz="2800" dirty="0" smtClean="0"/>
          </a:p>
          <a:p>
            <a:pPr marL="0" indent="0">
              <a:buNone/>
            </a:pPr>
            <a:r>
              <a:rPr lang="en-CA" sz="1800" dirty="0" smtClean="0"/>
              <a:t>         - </a:t>
            </a:r>
            <a:r>
              <a:rPr lang="en-CA" sz="1800" dirty="0" smtClean="0"/>
              <a:t>Symmetrical or radial  </a:t>
            </a:r>
            <a:r>
              <a:rPr lang="en-CA" sz="1800" dirty="0" smtClean="0"/>
              <a:t>Balance. Strong inward outward central focus at the </a:t>
            </a:r>
            <a:r>
              <a:rPr lang="en-CA" sz="1800" dirty="0" smtClean="0"/>
              <a:t>		 center of your </a:t>
            </a:r>
            <a:r>
              <a:rPr lang="en-CA" sz="1800" dirty="0" smtClean="0"/>
              <a:t>picture plane</a:t>
            </a:r>
          </a:p>
          <a:p>
            <a:pPr marL="0" indent="0">
              <a:buNone/>
            </a:pPr>
            <a:endParaRPr lang="en-CA" sz="1800" dirty="0"/>
          </a:p>
          <a:p>
            <a:pPr marL="0" indent="0">
              <a:buNone/>
            </a:pPr>
            <a:endParaRPr lang="en-CA" sz="1800" dirty="0"/>
          </a:p>
          <a:p>
            <a:r>
              <a:rPr lang="en-CA" sz="2800" dirty="0"/>
              <a:t>D</a:t>
            </a:r>
            <a:r>
              <a:rPr lang="en-CA" sz="2800" dirty="0" smtClean="0"/>
              <a:t>ecentralized </a:t>
            </a:r>
            <a:r>
              <a:rPr lang="en-CA" sz="2800" dirty="0"/>
              <a:t>or eccentric all out placement </a:t>
            </a:r>
            <a:r>
              <a:rPr lang="en-CA" sz="2800" dirty="0" smtClean="0"/>
              <a:t>model</a:t>
            </a:r>
          </a:p>
          <a:p>
            <a:pPr marL="0" indent="0">
              <a:buNone/>
            </a:pPr>
            <a:r>
              <a:rPr lang="en-CA" dirty="0"/>
              <a:t>	</a:t>
            </a:r>
            <a:r>
              <a:rPr lang="en-CA" sz="1800" dirty="0" smtClean="0"/>
              <a:t>- </a:t>
            </a:r>
            <a:r>
              <a:rPr lang="en-CA" sz="1800" dirty="0"/>
              <a:t>A</a:t>
            </a:r>
            <a:r>
              <a:rPr lang="en-CA" sz="1800" dirty="0" smtClean="0"/>
              <a:t>symmetrical Balance </a:t>
            </a:r>
            <a:r>
              <a:rPr lang="en-CA" sz="1800" dirty="0" smtClean="0"/>
              <a:t>. Picture </a:t>
            </a:r>
            <a:r>
              <a:rPr lang="en-CA" sz="1800" dirty="0" smtClean="0"/>
              <a:t>frame may be implicated, scattered subject/ 	  	  forms</a:t>
            </a:r>
            <a:endParaRPr lang="en-CA" sz="1800" dirty="0"/>
          </a:p>
        </p:txBody>
      </p:sp>
    </p:spTree>
    <p:extLst>
      <p:ext uri="{BB962C8B-B14F-4D97-AF65-F5344CB8AC3E}">
        <p14:creationId xmlns:p14="http://schemas.microsoft.com/office/powerpoint/2010/main" val="4083140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525" y="1491449"/>
            <a:ext cx="3305324" cy="452596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69506"/>
            <a:ext cx="3756660" cy="5029200"/>
          </a:xfrm>
          <a:prstGeom prst="rect">
            <a:avLst/>
          </a:prstGeom>
        </p:spPr>
      </p:pic>
      <p:sp>
        <p:nvSpPr>
          <p:cNvPr id="8" name="TextBox 7"/>
          <p:cNvSpPr txBox="1"/>
          <p:nvPr/>
        </p:nvSpPr>
        <p:spPr>
          <a:xfrm>
            <a:off x="2379215" y="722621"/>
            <a:ext cx="4551567" cy="369332"/>
          </a:xfrm>
          <a:prstGeom prst="rect">
            <a:avLst/>
          </a:prstGeom>
          <a:noFill/>
        </p:spPr>
        <p:txBody>
          <a:bodyPr wrap="none" rtlCol="0">
            <a:spAutoFit/>
          </a:bodyPr>
          <a:lstStyle/>
          <a:p>
            <a:r>
              <a:rPr lang="en-CA" dirty="0"/>
              <a:t>Concentrated / centralized /concentric  model </a:t>
            </a:r>
          </a:p>
        </p:txBody>
      </p:sp>
    </p:spTree>
    <p:extLst>
      <p:ext uri="{BB962C8B-B14F-4D97-AF65-F5344CB8AC3E}">
        <p14:creationId xmlns:p14="http://schemas.microsoft.com/office/powerpoint/2010/main" val="3337681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8856" y="1144108"/>
            <a:ext cx="3764731" cy="496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7269" y="177774"/>
            <a:ext cx="6292620" cy="707886"/>
          </a:xfrm>
          <a:prstGeom prst="rect">
            <a:avLst/>
          </a:prstGeom>
          <a:noFill/>
        </p:spPr>
        <p:txBody>
          <a:bodyPr wrap="none" rtlCol="0">
            <a:spAutoFit/>
          </a:bodyPr>
          <a:lstStyle/>
          <a:p>
            <a:r>
              <a:rPr lang="en-CA" sz="1600" dirty="0"/>
              <a:t>Decentralized or eccentric all out placement model</a:t>
            </a:r>
          </a:p>
          <a:p>
            <a:r>
              <a:rPr lang="en-CA" sz="1200" dirty="0" smtClean="0"/>
              <a:t>Cropping / enlarging the form implicates the picture plane…</a:t>
            </a:r>
          </a:p>
          <a:p>
            <a:r>
              <a:rPr lang="en-CA" sz="1200" dirty="0" smtClean="0"/>
              <a:t>helps to extend idea beyond the immediate viewing of the form and into our  psychological space </a:t>
            </a:r>
          </a:p>
        </p:txBody>
      </p:sp>
      <p:sp>
        <p:nvSpPr>
          <p:cNvPr id="5" name="TextBox 4"/>
          <p:cNvSpPr txBox="1"/>
          <p:nvPr/>
        </p:nvSpPr>
        <p:spPr>
          <a:xfrm>
            <a:off x="561000" y="6301481"/>
            <a:ext cx="1496307" cy="369332"/>
          </a:xfrm>
          <a:prstGeom prst="rect">
            <a:avLst/>
          </a:prstGeom>
          <a:noFill/>
        </p:spPr>
        <p:txBody>
          <a:bodyPr wrap="none" rtlCol="0">
            <a:spAutoFit/>
          </a:bodyPr>
          <a:lstStyle/>
          <a:p>
            <a:r>
              <a:rPr lang="en-CA" dirty="0" smtClean="0"/>
              <a:t>Donald Sultan</a:t>
            </a:r>
            <a:endParaRPr lang="en-C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320" y="1479195"/>
            <a:ext cx="4104073" cy="4822285"/>
          </a:xfrm>
          <a:prstGeom prst="rect">
            <a:avLst/>
          </a:prstGeom>
        </p:spPr>
      </p:pic>
      <p:sp>
        <p:nvSpPr>
          <p:cNvPr id="8" name="TextBox 7"/>
          <p:cNvSpPr txBox="1"/>
          <p:nvPr/>
        </p:nvSpPr>
        <p:spPr>
          <a:xfrm>
            <a:off x="7212684" y="6329930"/>
            <a:ext cx="1312667" cy="369332"/>
          </a:xfrm>
          <a:prstGeom prst="rect">
            <a:avLst/>
          </a:prstGeom>
          <a:noFill/>
        </p:spPr>
        <p:txBody>
          <a:bodyPr wrap="none" rtlCol="0">
            <a:spAutoFit/>
          </a:bodyPr>
          <a:lstStyle/>
          <a:p>
            <a:r>
              <a:rPr lang="en-CA" dirty="0" smtClean="0"/>
              <a:t>Joel Shapiro</a:t>
            </a:r>
            <a:endParaRPr lang="en-CA" dirty="0"/>
          </a:p>
        </p:txBody>
      </p:sp>
    </p:spTree>
    <p:extLst>
      <p:ext uri="{BB962C8B-B14F-4D97-AF65-F5344CB8AC3E}">
        <p14:creationId xmlns:p14="http://schemas.microsoft.com/office/powerpoint/2010/main" val="1085519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rvin tepper 198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802" y="981977"/>
            <a:ext cx="2803662" cy="2199203"/>
          </a:xfrm>
          <a:prstGeom prst="rect">
            <a:avLst/>
          </a:prstGeom>
        </p:spPr>
      </p:pic>
      <p:sp>
        <p:nvSpPr>
          <p:cNvPr id="2" name="TextBox 1"/>
          <p:cNvSpPr txBox="1"/>
          <p:nvPr/>
        </p:nvSpPr>
        <p:spPr>
          <a:xfrm>
            <a:off x="2452702" y="356999"/>
            <a:ext cx="4238596" cy="369332"/>
          </a:xfrm>
          <a:prstGeom prst="rect">
            <a:avLst/>
          </a:prstGeom>
          <a:noFill/>
        </p:spPr>
        <p:txBody>
          <a:bodyPr wrap="none" rtlCol="0">
            <a:spAutoFit/>
          </a:bodyPr>
          <a:lstStyle/>
          <a:p>
            <a:r>
              <a:rPr lang="en-US" dirty="0" smtClean="0"/>
              <a:t>Concentric design/ centralized composition</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264" y="981977"/>
            <a:ext cx="2695502" cy="3497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177" y="3613733"/>
            <a:ext cx="4187825"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8499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d pears martha-alf.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255" y="819456"/>
            <a:ext cx="7267487" cy="5416549"/>
          </a:xfrm>
          <a:prstGeom prst="rect">
            <a:avLst/>
          </a:prstGeom>
        </p:spPr>
      </p:pic>
      <p:sp>
        <p:nvSpPr>
          <p:cNvPr id="2" name="Oval 1"/>
          <p:cNvSpPr/>
          <p:nvPr/>
        </p:nvSpPr>
        <p:spPr>
          <a:xfrm>
            <a:off x="1451729" y="2290713"/>
            <a:ext cx="6367806" cy="3695308"/>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 name="Oval 2"/>
          <p:cNvSpPr/>
          <p:nvPr/>
        </p:nvSpPr>
        <p:spPr>
          <a:xfrm>
            <a:off x="1319753" y="2422689"/>
            <a:ext cx="6641185" cy="356333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73419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7" y="1591173"/>
            <a:ext cx="4438053" cy="3158190"/>
          </a:xfrm>
          <a:prstGeom prst="rect">
            <a:avLst/>
          </a:prstGeom>
        </p:spPr>
      </p:pic>
      <p:sp>
        <p:nvSpPr>
          <p:cNvPr id="5" name="TextBox 4"/>
          <p:cNvSpPr txBox="1"/>
          <p:nvPr/>
        </p:nvSpPr>
        <p:spPr>
          <a:xfrm>
            <a:off x="584461" y="458142"/>
            <a:ext cx="3987539" cy="369332"/>
          </a:xfrm>
          <a:prstGeom prst="rect">
            <a:avLst/>
          </a:prstGeom>
          <a:noFill/>
        </p:spPr>
        <p:txBody>
          <a:bodyPr wrap="square" rtlCol="0">
            <a:spAutoFit/>
          </a:bodyPr>
          <a:lstStyle/>
          <a:p>
            <a:r>
              <a:rPr lang="en-CA" dirty="0" smtClean="0"/>
              <a:t>         Eccentric open composition</a:t>
            </a:r>
            <a:endParaRPr lang="en-CA" dirty="0"/>
          </a:p>
        </p:txBody>
      </p:sp>
      <p:sp>
        <p:nvSpPr>
          <p:cNvPr id="8" name="TextBox 7"/>
          <p:cNvSpPr txBox="1"/>
          <p:nvPr/>
        </p:nvSpPr>
        <p:spPr>
          <a:xfrm>
            <a:off x="743578" y="5174901"/>
            <a:ext cx="885179" cy="369332"/>
          </a:xfrm>
          <a:prstGeom prst="rect">
            <a:avLst/>
          </a:prstGeom>
          <a:noFill/>
        </p:spPr>
        <p:txBody>
          <a:bodyPr wrap="none" rtlCol="0">
            <a:spAutoFit/>
          </a:bodyPr>
          <a:lstStyle/>
          <a:p>
            <a:r>
              <a:rPr lang="en-CA" dirty="0" err="1" smtClean="0"/>
              <a:t>Mi</a:t>
            </a:r>
            <a:r>
              <a:rPr lang="en-CA" dirty="0" smtClean="0"/>
              <a:t> Tian</a:t>
            </a:r>
            <a:endParaRPr lang="en-CA" dirty="0"/>
          </a:p>
        </p:txBody>
      </p:sp>
      <p:sp>
        <p:nvSpPr>
          <p:cNvPr id="9" name="TextBox 8"/>
          <p:cNvSpPr txBox="1"/>
          <p:nvPr/>
        </p:nvSpPr>
        <p:spPr>
          <a:xfrm>
            <a:off x="6515526" y="6184138"/>
            <a:ext cx="1616661" cy="369332"/>
          </a:xfrm>
          <a:prstGeom prst="rect">
            <a:avLst/>
          </a:prstGeom>
          <a:noFill/>
        </p:spPr>
        <p:txBody>
          <a:bodyPr wrap="none" rtlCol="0">
            <a:spAutoFit/>
          </a:bodyPr>
          <a:lstStyle/>
          <a:p>
            <a:r>
              <a:rPr lang="en-CA" dirty="0" smtClean="0"/>
              <a:t>Susan </a:t>
            </a:r>
            <a:r>
              <a:rPr lang="en-CA" dirty="0" err="1" smtClean="0"/>
              <a:t>Mangam</a:t>
            </a:r>
            <a:endParaRPr lang="en-CA" dirty="0"/>
          </a:p>
        </p:txBody>
      </p:sp>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51199" y="906658"/>
            <a:ext cx="3437693" cy="5044684"/>
          </a:xfrm>
          <a:prstGeom prst="rect">
            <a:avLst/>
          </a:prstGeom>
        </p:spPr>
      </p:pic>
    </p:spTree>
    <p:extLst>
      <p:ext uri="{BB962C8B-B14F-4D97-AF65-F5344CB8AC3E}">
        <p14:creationId xmlns:p14="http://schemas.microsoft.com/office/powerpoint/2010/main" val="3967837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66909" y="6325679"/>
            <a:ext cx="1778179" cy="369332"/>
          </a:xfrm>
          <a:prstGeom prst="rect">
            <a:avLst/>
          </a:prstGeom>
          <a:noFill/>
        </p:spPr>
        <p:txBody>
          <a:bodyPr wrap="none" rtlCol="0">
            <a:spAutoFit/>
          </a:bodyPr>
          <a:lstStyle/>
          <a:p>
            <a:r>
              <a:rPr lang="en-US" dirty="0" smtClean="0"/>
              <a:t>Giorgio </a:t>
            </a:r>
            <a:r>
              <a:rPr lang="en-US" dirty="0" err="1" smtClean="0"/>
              <a:t>Morandi</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1018019"/>
            <a:ext cx="4291621" cy="5052777"/>
          </a:xfrm>
          <a:prstGeom prst="rect">
            <a:avLst/>
          </a:prstGeom>
        </p:spPr>
      </p:pic>
      <p:sp>
        <p:nvSpPr>
          <p:cNvPr id="5" name="TextBox 4"/>
          <p:cNvSpPr txBox="1"/>
          <p:nvPr/>
        </p:nvSpPr>
        <p:spPr>
          <a:xfrm>
            <a:off x="730077" y="593656"/>
            <a:ext cx="2703497" cy="369332"/>
          </a:xfrm>
          <a:prstGeom prst="rect">
            <a:avLst/>
          </a:prstGeom>
          <a:noFill/>
        </p:spPr>
        <p:txBody>
          <a:bodyPr wrap="none" rtlCol="0">
            <a:spAutoFit/>
          </a:bodyPr>
          <a:lstStyle/>
          <a:p>
            <a:r>
              <a:rPr lang="en-CA" dirty="0" smtClean="0"/>
              <a:t>Concentrated / Centralized</a:t>
            </a:r>
            <a:endParaRPr lang="en-CA" dirty="0"/>
          </a:p>
        </p:txBody>
      </p:sp>
      <p:sp>
        <p:nvSpPr>
          <p:cNvPr id="7" name="TextBox 6"/>
          <p:cNvSpPr txBox="1"/>
          <p:nvPr/>
        </p:nvSpPr>
        <p:spPr>
          <a:xfrm>
            <a:off x="5296267" y="408990"/>
            <a:ext cx="2843086" cy="369332"/>
          </a:xfrm>
          <a:prstGeom prst="rect">
            <a:avLst/>
          </a:prstGeom>
          <a:noFill/>
        </p:spPr>
        <p:txBody>
          <a:bodyPr wrap="none" rtlCol="0">
            <a:spAutoFit/>
          </a:bodyPr>
          <a:lstStyle/>
          <a:p>
            <a:r>
              <a:rPr lang="en-CA" dirty="0" smtClean="0"/>
              <a:t>Near centralized placement</a:t>
            </a:r>
            <a:endParaRPr lang="en-C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577" y="3745476"/>
            <a:ext cx="2369783" cy="259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03712" y="6337632"/>
            <a:ext cx="1645515" cy="369332"/>
          </a:xfrm>
          <a:prstGeom prst="rect">
            <a:avLst/>
          </a:prstGeom>
        </p:spPr>
        <p:txBody>
          <a:bodyPr wrap="none">
            <a:spAutoFit/>
          </a:bodyPr>
          <a:lstStyle/>
          <a:p>
            <a:r>
              <a:rPr lang="en-CA" dirty="0"/>
              <a:t>Wayne </a:t>
            </a:r>
            <a:r>
              <a:rPr lang="en-CA" dirty="0" err="1"/>
              <a:t>Thibaud</a:t>
            </a:r>
            <a:endParaRPr lang="en-CA"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215" y="1018019"/>
            <a:ext cx="34512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04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82" y="1258476"/>
            <a:ext cx="8229600" cy="452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4128941" y="1366885"/>
            <a:ext cx="3525624" cy="1348035"/>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 name="Oval 3"/>
          <p:cNvSpPr/>
          <p:nvPr/>
        </p:nvSpPr>
        <p:spPr>
          <a:xfrm>
            <a:off x="1564849" y="2441542"/>
            <a:ext cx="1498862" cy="735291"/>
          </a:xfrm>
          <a:prstGeom prst="ellipse">
            <a:avLst/>
          </a:prstGeom>
          <a:noFill/>
          <a:ln w="190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Oval 4"/>
          <p:cNvSpPr/>
          <p:nvPr/>
        </p:nvSpPr>
        <p:spPr>
          <a:xfrm>
            <a:off x="5797484" y="4308049"/>
            <a:ext cx="2073896" cy="1272618"/>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Arrow Connector 6"/>
          <p:cNvCxnSpPr/>
          <p:nvPr/>
        </p:nvCxnSpPr>
        <p:spPr>
          <a:xfrm flipH="1">
            <a:off x="3063711" y="2205872"/>
            <a:ext cx="980388" cy="329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752627" y="3176833"/>
            <a:ext cx="3044857" cy="14234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6655324" y="2714920"/>
            <a:ext cx="179108" cy="1517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489308" y="6089301"/>
            <a:ext cx="1409938" cy="369332"/>
          </a:xfrm>
          <a:prstGeom prst="rect">
            <a:avLst/>
          </a:prstGeom>
          <a:noFill/>
        </p:spPr>
        <p:txBody>
          <a:bodyPr wrap="none" rtlCol="0">
            <a:spAutoFit/>
          </a:bodyPr>
          <a:lstStyle/>
          <a:p>
            <a:r>
              <a:rPr lang="en-CA" dirty="0" smtClean="0"/>
              <a:t>Clara </a:t>
            </a:r>
            <a:r>
              <a:rPr lang="en-CA" dirty="0" err="1" smtClean="0"/>
              <a:t>Peeters</a:t>
            </a:r>
            <a:endParaRPr lang="en-CA" dirty="0"/>
          </a:p>
        </p:txBody>
      </p:sp>
    </p:spTree>
    <p:extLst>
      <p:ext uri="{BB962C8B-B14F-4D97-AF65-F5344CB8AC3E}">
        <p14:creationId xmlns:p14="http://schemas.microsoft.com/office/powerpoint/2010/main" val="3889675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49" y="1317358"/>
            <a:ext cx="3593896" cy="4468814"/>
          </a:xfrm>
          <a:prstGeom prst="rect">
            <a:avLst/>
          </a:prstGeo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592" y="1317358"/>
            <a:ext cx="3292475"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45201" y="6209881"/>
            <a:ext cx="1603259" cy="369332"/>
          </a:xfrm>
          <a:prstGeom prst="rect">
            <a:avLst/>
          </a:prstGeom>
          <a:noFill/>
        </p:spPr>
        <p:txBody>
          <a:bodyPr wrap="none" rtlCol="0">
            <a:spAutoFit/>
          </a:bodyPr>
          <a:lstStyle/>
          <a:p>
            <a:r>
              <a:rPr lang="en-CA" dirty="0" smtClean="0"/>
              <a:t>Susan </a:t>
            </a:r>
            <a:r>
              <a:rPr lang="en-CA" dirty="0" err="1" smtClean="0"/>
              <a:t>Haupton</a:t>
            </a:r>
            <a:endParaRPr lang="en-CA" dirty="0"/>
          </a:p>
        </p:txBody>
      </p:sp>
      <p:sp>
        <p:nvSpPr>
          <p:cNvPr id="4" name="TextBox 3"/>
          <p:cNvSpPr txBox="1"/>
          <p:nvPr/>
        </p:nvSpPr>
        <p:spPr>
          <a:xfrm>
            <a:off x="1695635" y="720856"/>
            <a:ext cx="1235403" cy="369332"/>
          </a:xfrm>
          <a:prstGeom prst="rect">
            <a:avLst/>
          </a:prstGeom>
          <a:noFill/>
        </p:spPr>
        <p:txBody>
          <a:bodyPr wrap="none" rtlCol="0">
            <a:spAutoFit/>
          </a:bodyPr>
          <a:lstStyle/>
          <a:p>
            <a:r>
              <a:rPr lang="en-CA" dirty="0" smtClean="0"/>
              <a:t>Centralized</a:t>
            </a:r>
            <a:endParaRPr lang="en-CA" dirty="0"/>
          </a:p>
        </p:txBody>
      </p:sp>
      <p:sp>
        <p:nvSpPr>
          <p:cNvPr id="5" name="TextBox 4"/>
          <p:cNvSpPr txBox="1"/>
          <p:nvPr/>
        </p:nvSpPr>
        <p:spPr>
          <a:xfrm>
            <a:off x="6045201" y="747489"/>
            <a:ext cx="2302618" cy="369332"/>
          </a:xfrm>
          <a:prstGeom prst="rect">
            <a:avLst/>
          </a:prstGeom>
          <a:noFill/>
        </p:spPr>
        <p:txBody>
          <a:bodyPr wrap="none" rtlCol="0">
            <a:spAutoFit/>
          </a:bodyPr>
          <a:lstStyle/>
          <a:p>
            <a:r>
              <a:rPr lang="en-CA" dirty="0" smtClean="0"/>
              <a:t>Eccentric arrangement</a:t>
            </a:r>
            <a:endParaRPr lang="en-CA" dirty="0"/>
          </a:p>
        </p:txBody>
      </p:sp>
    </p:spTree>
    <p:extLst>
      <p:ext uri="{BB962C8B-B14F-4D97-AF65-F5344CB8AC3E}">
        <p14:creationId xmlns:p14="http://schemas.microsoft.com/office/powerpoint/2010/main" val="2571019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403" y="1690111"/>
            <a:ext cx="4579725" cy="347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128" y="2014762"/>
            <a:ext cx="3863593" cy="282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262" y="2483643"/>
            <a:ext cx="3021206" cy="199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23965" y="2361330"/>
            <a:ext cx="3396343" cy="251202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TextBox 4"/>
          <p:cNvSpPr txBox="1"/>
          <p:nvPr/>
        </p:nvSpPr>
        <p:spPr>
          <a:xfrm>
            <a:off x="3637503" y="944545"/>
            <a:ext cx="1717906" cy="369332"/>
          </a:xfrm>
          <a:prstGeom prst="rect">
            <a:avLst/>
          </a:prstGeom>
          <a:noFill/>
        </p:spPr>
        <p:txBody>
          <a:bodyPr wrap="none" rtlCol="0">
            <a:spAutoFit/>
          </a:bodyPr>
          <a:lstStyle/>
          <a:p>
            <a:r>
              <a:rPr lang="en-CA" dirty="0" smtClean="0"/>
              <a:t>Near centralized</a:t>
            </a:r>
            <a:endParaRPr lang="en-CA" dirty="0"/>
          </a:p>
        </p:txBody>
      </p:sp>
      <p:sp>
        <p:nvSpPr>
          <p:cNvPr id="6" name="TextBox 5"/>
          <p:cNvSpPr txBox="1"/>
          <p:nvPr/>
        </p:nvSpPr>
        <p:spPr>
          <a:xfrm>
            <a:off x="1562358" y="5311783"/>
            <a:ext cx="6921153" cy="369332"/>
          </a:xfrm>
          <a:prstGeom prst="rect">
            <a:avLst/>
          </a:prstGeom>
          <a:noFill/>
        </p:spPr>
        <p:txBody>
          <a:bodyPr wrap="square" rtlCol="0">
            <a:spAutoFit/>
          </a:bodyPr>
          <a:lstStyle/>
          <a:p>
            <a:r>
              <a:rPr lang="en-CA" dirty="0" smtClean="0"/>
              <a:t>Giorgio </a:t>
            </a:r>
            <a:r>
              <a:rPr lang="en-CA" dirty="0" err="1" smtClean="0"/>
              <a:t>Morandi</a:t>
            </a:r>
            <a:r>
              <a:rPr lang="en-CA" dirty="0" smtClean="0"/>
              <a:t>                                                                    </a:t>
            </a:r>
            <a:r>
              <a:rPr lang="en-CA" dirty="0" err="1" smtClean="0"/>
              <a:t>Mi</a:t>
            </a:r>
            <a:r>
              <a:rPr lang="en-CA" dirty="0" smtClean="0"/>
              <a:t> Tian</a:t>
            </a:r>
            <a:endParaRPr lang="en-CA" dirty="0"/>
          </a:p>
        </p:txBody>
      </p:sp>
    </p:spTree>
    <p:extLst>
      <p:ext uri="{BB962C8B-B14F-4D97-AF65-F5344CB8AC3E}">
        <p14:creationId xmlns:p14="http://schemas.microsoft.com/office/powerpoint/2010/main" val="2115817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59" y="1278295"/>
            <a:ext cx="3547533" cy="205756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46" y="3836274"/>
            <a:ext cx="3398346" cy="2055999"/>
          </a:xfrm>
          <a:prstGeom prst="rect">
            <a:avLst/>
          </a:prstGeom>
        </p:spPr>
      </p:pic>
      <p:sp>
        <p:nvSpPr>
          <p:cNvPr id="5" name="TextBox 4"/>
          <p:cNvSpPr txBox="1"/>
          <p:nvPr/>
        </p:nvSpPr>
        <p:spPr>
          <a:xfrm>
            <a:off x="985455" y="6116511"/>
            <a:ext cx="2005870" cy="369332"/>
          </a:xfrm>
          <a:prstGeom prst="rect">
            <a:avLst/>
          </a:prstGeom>
          <a:noFill/>
        </p:spPr>
        <p:txBody>
          <a:bodyPr wrap="none" rtlCol="0">
            <a:spAutoFit/>
          </a:bodyPr>
          <a:lstStyle/>
          <a:p>
            <a:r>
              <a:rPr lang="en-CA" dirty="0" smtClean="0"/>
              <a:t>Benedict Carpenter</a:t>
            </a:r>
            <a:endParaRPr lang="en-CA"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789" y="2025624"/>
            <a:ext cx="4071937"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346801" y="4877135"/>
            <a:ext cx="1144159" cy="369332"/>
          </a:xfrm>
          <a:prstGeom prst="rect">
            <a:avLst/>
          </a:prstGeom>
        </p:spPr>
        <p:txBody>
          <a:bodyPr wrap="none">
            <a:spAutoFit/>
          </a:bodyPr>
          <a:lstStyle/>
          <a:p>
            <a:r>
              <a:rPr lang="en-CA" dirty="0"/>
              <a:t>Tony Craig</a:t>
            </a:r>
          </a:p>
        </p:txBody>
      </p:sp>
    </p:spTree>
    <p:extLst>
      <p:ext uri="{BB962C8B-B14F-4D97-AF65-F5344CB8AC3E}">
        <p14:creationId xmlns:p14="http://schemas.microsoft.com/office/powerpoint/2010/main" val="1152168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7196" y="2248930"/>
            <a:ext cx="2263140" cy="3048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89" y="1668860"/>
            <a:ext cx="3863311" cy="4674358"/>
          </a:xfrm>
          <a:prstGeom prst="rect">
            <a:avLst/>
          </a:prstGeom>
        </p:spPr>
      </p:pic>
      <p:sp>
        <p:nvSpPr>
          <p:cNvPr id="3" name="Rectangle 2"/>
          <p:cNvSpPr/>
          <p:nvPr/>
        </p:nvSpPr>
        <p:spPr>
          <a:xfrm>
            <a:off x="5341620" y="5797312"/>
            <a:ext cx="2034852" cy="369332"/>
          </a:xfrm>
          <a:prstGeom prst="rect">
            <a:avLst/>
          </a:prstGeom>
        </p:spPr>
        <p:txBody>
          <a:bodyPr wrap="none">
            <a:spAutoFit/>
          </a:bodyPr>
          <a:lstStyle/>
          <a:p>
            <a:r>
              <a:rPr lang="en-CA" dirty="0"/>
              <a:t>Richard </a:t>
            </a:r>
            <a:r>
              <a:rPr lang="en-CA" dirty="0" err="1"/>
              <a:t>Deibenkorn</a:t>
            </a:r>
            <a:endParaRPr lang="en-CA"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54" y="439152"/>
            <a:ext cx="8089900" cy="74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9894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049" y="794665"/>
            <a:ext cx="4015951" cy="541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37148" y="6360623"/>
            <a:ext cx="2034852" cy="369332"/>
          </a:xfrm>
          <a:prstGeom prst="rect">
            <a:avLst/>
          </a:prstGeom>
        </p:spPr>
        <p:txBody>
          <a:bodyPr wrap="none">
            <a:spAutoFit/>
          </a:bodyPr>
          <a:lstStyle/>
          <a:p>
            <a:r>
              <a:rPr lang="en-CA" dirty="0"/>
              <a:t>Richard </a:t>
            </a:r>
            <a:r>
              <a:rPr lang="en-CA" dirty="0" err="1"/>
              <a:t>Deibenkorn</a:t>
            </a:r>
            <a:endParaRPr lang="en-CA"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417" y="1606857"/>
            <a:ext cx="3733542" cy="355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561800" y="5632427"/>
            <a:ext cx="1144159" cy="369332"/>
          </a:xfrm>
          <a:prstGeom prst="rect">
            <a:avLst/>
          </a:prstGeom>
        </p:spPr>
        <p:txBody>
          <a:bodyPr wrap="none">
            <a:spAutoFit/>
          </a:bodyPr>
          <a:lstStyle/>
          <a:p>
            <a:r>
              <a:rPr lang="en-CA" dirty="0"/>
              <a:t>Tony Craig</a:t>
            </a:r>
          </a:p>
        </p:txBody>
      </p:sp>
    </p:spTree>
    <p:extLst>
      <p:ext uri="{BB962C8B-B14F-4D97-AF65-F5344CB8AC3E}">
        <p14:creationId xmlns:p14="http://schemas.microsoft.com/office/powerpoint/2010/main" val="3640377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9103" t="4658" r="4836" b="7270"/>
          <a:stretch/>
        </p:blipFill>
        <p:spPr>
          <a:xfrm>
            <a:off x="1663445" y="949911"/>
            <a:ext cx="6095640" cy="4678533"/>
          </a:xfrm>
        </p:spPr>
      </p:pic>
      <p:sp>
        <p:nvSpPr>
          <p:cNvPr id="5" name="TextBox 4"/>
          <p:cNvSpPr txBox="1"/>
          <p:nvPr/>
        </p:nvSpPr>
        <p:spPr>
          <a:xfrm>
            <a:off x="6729274" y="5850384"/>
            <a:ext cx="1464055" cy="369332"/>
          </a:xfrm>
          <a:prstGeom prst="rect">
            <a:avLst/>
          </a:prstGeom>
          <a:noFill/>
        </p:spPr>
        <p:txBody>
          <a:bodyPr wrap="none" rtlCol="0">
            <a:spAutoFit/>
          </a:bodyPr>
          <a:lstStyle/>
          <a:p>
            <a:r>
              <a:rPr lang="en-CA" dirty="0" smtClean="0"/>
              <a:t>Eric </a:t>
            </a:r>
            <a:r>
              <a:rPr lang="en-CA" dirty="0" err="1" smtClean="0"/>
              <a:t>Sandgren</a:t>
            </a:r>
            <a:endParaRPr lang="en-CA" dirty="0"/>
          </a:p>
        </p:txBody>
      </p:sp>
    </p:spTree>
    <p:extLst>
      <p:ext uri="{BB962C8B-B14F-4D97-AF65-F5344CB8AC3E}">
        <p14:creationId xmlns:p14="http://schemas.microsoft.com/office/powerpoint/2010/main" val="407446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8" y="611502"/>
            <a:ext cx="7145543" cy="5454725"/>
          </a:xfrm>
          <a:prstGeom prst="rect">
            <a:avLst/>
          </a:prstGeom>
        </p:spPr>
      </p:pic>
      <p:sp>
        <p:nvSpPr>
          <p:cNvPr id="3" name="Rectangle 2"/>
          <p:cNvSpPr/>
          <p:nvPr/>
        </p:nvSpPr>
        <p:spPr>
          <a:xfrm>
            <a:off x="7105403" y="6343971"/>
            <a:ext cx="1604927" cy="369332"/>
          </a:xfrm>
          <a:prstGeom prst="rect">
            <a:avLst/>
          </a:prstGeom>
        </p:spPr>
        <p:txBody>
          <a:bodyPr wrap="none">
            <a:spAutoFit/>
          </a:bodyPr>
          <a:lstStyle/>
          <a:p>
            <a:r>
              <a:rPr lang="en-CA" dirty="0"/>
              <a:t>Julie </a:t>
            </a:r>
            <a:r>
              <a:rPr lang="en-CA" dirty="0" err="1"/>
              <a:t>Meherutu</a:t>
            </a:r>
            <a:endParaRPr lang="en-CA" dirty="0"/>
          </a:p>
        </p:txBody>
      </p:sp>
    </p:spTree>
    <p:extLst>
      <p:ext uri="{BB962C8B-B14F-4D97-AF65-F5344CB8AC3E}">
        <p14:creationId xmlns:p14="http://schemas.microsoft.com/office/powerpoint/2010/main" val="2864951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286932"/>
            <a:ext cx="4229100" cy="497541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124" y="1286932"/>
            <a:ext cx="4122548" cy="4842934"/>
          </a:xfrm>
          <a:prstGeom prst="rect">
            <a:avLst/>
          </a:prstGeom>
        </p:spPr>
      </p:pic>
      <p:sp>
        <p:nvSpPr>
          <p:cNvPr id="4" name="TextBox 3"/>
          <p:cNvSpPr txBox="1"/>
          <p:nvPr/>
        </p:nvSpPr>
        <p:spPr>
          <a:xfrm>
            <a:off x="6901263" y="6307667"/>
            <a:ext cx="1648208" cy="369332"/>
          </a:xfrm>
          <a:prstGeom prst="rect">
            <a:avLst/>
          </a:prstGeom>
          <a:noFill/>
        </p:spPr>
        <p:txBody>
          <a:bodyPr wrap="none" rtlCol="0">
            <a:spAutoFit/>
          </a:bodyPr>
          <a:lstStyle/>
          <a:p>
            <a:r>
              <a:rPr lang="en-CA" dirty="0" smtClean="0"/>
              <a:t>Jane Hammond</a:t>
            </a:r>
            <a:endParaRPr lang="en-CA" dirty="0"/>
          </a:p>
        </p:txBody>
      </p:sp>
    </p:spTree>
    <p:extLst>
      <p:ext uri="{BB962C8B-B14F-4D97-AF65-F5344CB8AC3E}">
        <p14:creationId xmlns:p14="http://schemas.microsoft.com/office/powerpoint/2010/main" val="1553226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08" y="699291"/>
            <a:ext cx="6294981" cy="4959350"/>
          </a:xfrm>
          <a:prstGeom prst="rect">
            <a:avLst/>
          </a:prstGeom>
        </p:spPr>
      </p:pic>
      <p:sp>
        <p:nvSpPr>
          <p:cNvPr id="3" name="TextBox 2"/>
          <p:cNvSpPr txBox="1"/>
          <p:nvPr/>
        </p:nvSpPr>
        <p:spPr>
          <a:xfrm>
            <a:off x="7289800" y="6326201"/>
            <a:ext cx="1109599" cy="369332"/>
          </a:xfrm>
          <a:prstGeom prst="rect">
            <a:avLst/>
          </a:prstGeom>
          <a:noFill/>
        </p:spPr>
        <p:txBody>
          <a:bodyPr wrap="none" rtlCol="0">
            <a:spAutoFit/>
          </a:bodyPr>
          <a:lstStyle/>
          <a:p>
            <a:r>
              <a:rPr lang="en-CA" dirty="0" smtClean="0"/>
              <a:t>Kiki Smith</a:t>
            </a:r>
            <a:endParaRPr lang="en-CA" dirty="0"/>
          </a:p>
        </p:txBody>
      </p:sp>
    </p:spTree>
    <p:extLst>
      <p:ext uri="{BB962C8B-B14F-4D97-AF65-F5344CB8AC3E}">
        <p14:creationId xmlns:p14="http://schemas.microsoft.com/office/powerpoint/2010/main" val="2098108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321" y="698335"/>
            <a:ext cx="3215984" cy="44601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63" y="2013690"/>
            <a:ext cx="3761037" cy="2971297"/>
          </a:xfrm>
          <a:prstGeom prst="rect">
            <a:avLst/>
          </a:prstGeom>
        </p:spPr>
      </p:pic>
      <p:sp>
        <p:nvSpPr>
          <p:cNvPr id="2" name="TextBox 1"/>
          <p:cNvSpPr txBox="1"/>
          <p:nvPr/>
        </p:nvSpPr>
        <p:spPr>
          <a:xfrm>
            <a:off x="6825866" y="6046800"/>
            <a:ext cx="1647952" cy="369332"/>
          </a:xfrm>
          <a:prstGeom prst="rect">
            <a:avLst/>
          </a:prstGeom>
          <a:noFill/>
        </p:spPr>
        <p:txBody>
          <a:bodyPr wrap="none" rtlCol="0">
            <a:spAutoFit/>
          </a:bodyPr>
          <a:lstStyle/>
          <a:p>
            <a:r>
              <a:rPr lang="en-CA" dirty="0" smtClean="0"/>
              <a:t>Nik Christensen</a:t>
            </a:r>
            <a:endParaRPr lang="en-CA" dirty="0"/>
          </a:p>
        </p:txBody>
      </p:sp>
      <p:sp>
        <p:nvSpPr>
          <p:cNvPr id="6" name="TextBox 5"/>
          <p:cNvSpPr txBox="1"/>
          <p:nvPr/>
        </p:nvSpPr>
        <p:spPr>
          <a:xfrm>
            <a:off x="609184" y="847226"/>
            <a:ext cx="3962816" cy="646331"/>
          </a:xfrm>
          <a:prstGeom prst="rect">
            <a:avLst/>
          </a:prstGeom>
          <a:noFill/>
        </p:spPr>
        <p:txBody>
          <a:bodyPr wrap="none" rtlCol="0">
            <a:spAutoFit/>
          </a:bodyPr>
          <a:lstStyle/>
          <a:p>
            <a:r>
              <a:rPr lang="en-CA" dirty="0" smtClean="0"/>
              <a:t>Strong centers  with implicated grounds </a:t>
            </a:r>
          </a:p>
          <a:p>
            <a:r>
              <a:rPr lang="en-CA" dirty="0" smtClean="0"/>
              <a:t>and picture frame</a:t>
            </a:r>
            <a:endParaRPr lang="en-CA" dirty="0"/>
          </a:p>
        </p:txBody>
      </p:sp>
    </p:spTree>
    <p:extLst>
      <p:ext uri="{BB962C8B-B14F-4D97-AF65-F5344CB8AC3E}">
        <p14:creationId xmlns:p14="http://schemas.microsoft.com/office/powerpoint/2010/main" val="148733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800px-WLA_lacma_Clara_Peeters_still_life.jpg"/>
          <p:cNvPicPr>
            <a:picLocks noGrp="1" noChangeAspect="1"/>
          </p:cNvPicPr>
          <p:nvPr>
            <p:ph idx="1"/>
          </p:nvPr>
        </p:nvPicPr>
        <p:blipFill>
          <a:blip r:embed="rId2">
            <a:extLst>
              <a:ext uri="{28A0092B-C50C-407E-A947-70E740481C1C}">
                <a14:useLocalDpi xmlns:a14="http://schemas.microsoft.com/office/drawing/2010/main" val="0"/>
              </a:ext>
            </a:extLst>
          </a:blip>
          <a:srcRect l="-14493" r="-14493"/>
          <a:stretch>
            <a:fillRect/>
          </a:stretch>
        </p:blipFill>
        <p:spPr>
          <a:xfrm>
            <a:off x="127263" y="988683"/>
            <a:ext cx="8229600" cy="4525963"/>
          </a:xfrm>
        </p:spPr>
      </p:pic>
      <p:sp>
        <p:nvSpPr>
          <p:cNvPr id="2" name="TextBox 1"/>
          <p:cNvSpPr txBox="1"/>
          <p:nvPr/>
        </p:nvSpPr>
        <p:spPr>
          <a:xfrm>
            <a:off x="6725720" y="5942685"/>
            <a:ext cx="1428596" cy="369332"/>
          </a:xfrm>
          <a:prstGeom prst="rect">
            <a:avLst/>
          </a:prstGeom>
          <a:noFill/>
        </p:spPr>
        <p:txBody>
          <a:bodyPr wrap="none" rtlCol="0">
            <a:spAutoFit/>
          </a:bodyPr>
          <a:lstStyle/>
          <a:p>
            <a:r>
              <a:rPr lang="en-US" dirty="0" smtClean="0"/>
              <a:t>Clara </a:t>
            </a:r>
            <a:r>
              <a:rPr lang="en-US" dirty="0" err="1" smtClean="0"/>
              <a:t>Peeters</a:t>
            </a:r>
            <a:endParaRPr lang="en-US" dirty="0"/>
          </a:p>
        </p:txBody>
      </p:sp>
      <p:sp>
        <p:nvSpPr>
          <p:cNvPr id="3" name="Arc 2"/>
          <p:cNvSpPr/>
          <p:nvPr/>
        </p:nvSpPr>
        <p:spPr>
          <a:xfrm>
            <a:off x="5524107" y="988683"/>
            <a:ext cx="1915911" cy="3658731"/>
          </a:xfrm>
          <a:prstGeom prst="arc">
            <a:avLst>
              <a:gd name="adj1" fmla="val 16200000"/>
              <a:gd name="adj2" fmla="val 1626041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5" name="Arc 4"/>
          <p:cNvSpPr/>
          <p:nvPr/>
        </p:nvSpPr>
        <p:spPr>
          <a:xfrm>
            <a:off x="1723625" y="875561"/>
            <a:ext cx="5378167" cy="4384595"/>
          </a:xfrm>
          <a:prstGeom prst="arc">
            <a:avLst>
              <a:gd name="adj1" fmla="val 20563964"/>
              <a:gd name="adj2" fmla="val 11735064"/>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7" name="Arc 6"/>
          <p:cNvSpPr/>
          <p:nvPr/>
        </p:nvSpPr>
        <p:spPr>
          <a:xfrm rot="12826828">
            <a:off x="3011990" y="1334380"/>
            <a:ext cx="4716254" cy="3693198"/>
          </a:xfrm>
          <a:prstGeom prst="arc">
            <a:avLst>
              <a:gd name="adj1" fmla="val 11226129"/>
              <a:gd name="adj2" fmla="val 3170216"/>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cxnSp>
        <p:nvCxnSpPr>
          <p:cNvPr id="9" name="Straight Connector 8"/>
          <p:cNvCxnSpPr/>
          <p:nvPr/>
        </p:nvCxnSpPr>
        <p:spPr>
          <a:xfrm flipH="1">
            <a:off x="1234911" y="1234911"/>
            <a:ext cx="3864990" cy="2875176"/>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519511" y="4401521"/>
            <a:ext cx="5380908" cy="578351"/>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20033" y="1234911"/>
            <a:ext cx="1395165" cy="2969444"/>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176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1699"/>
            <a:ext cx="9144000" cy="5894601"/>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162" y="6364287"/>
            <a:ext cx="17430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5509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0" y="1223010"/>
            <a:ext cx="6583680" cy="4411980"/>
          </a:xfrm>
          <a:prstGeom prst="rect">
            <a:avLst/>
          </a:prstGeom>
        </p:spPr>
      </p:pic>
      <p:sp>
        <p:nvSpPr>
          <p:cNvPr id="3" name="TextBox 2"/>
          <p:cNvSpPr txBox="1"/>
          <p:nvPr/>
        </p:nvSpPr>
        <p:spPr>
          <a:xfrm>
            <a:off x="7010400" y="5977467"/>
            <a:ext cx="1604927" cy="369332"/>
          </a:xfrm>
          <a:prstGeom prst="rect">
            <a:avLst/>
          </a:prstGeom>
          <a:noFill/>
        </p:spPr>
        <p:txBody>
          <a:bodyPr wrap="none" rtlCol="0">
            <a:spAutoFit/>
          </a:bodyPr>
          <a:lstStyle/>
          <a:p>
            <a:r>
              <a:rPr lang="en-CA" dirty="0" smtClean="0"/>
              <a:t>Julie </a:t>
            </a:r>
            <a:r>
              <a:rPr lang="en-CA" dirty="0" err="1" smtClean="0"/>
              <a:t>Meherutu</a:t>
            </a:r>
            <a:endParaRPr lang="en-CA" dirty="0"/>
          </a:p>
        </p:txBody>
      </p:sp>
    </p:spTree>
    <p:extLst>
      <p:ext uri="{BB962C8B-B14F-4D97-AF65-F5344CB8AC3E}">
        <p14:creationId xmlns:p14="http://schemas.microsoft.com/office/powerpoint/2010/main" val="4213011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75" y="391886"/>
            <a:ext cx="8152247" cy="5885922"/>
          </a:xfrm>
          <a:prstGeom prst="rect">
            <a:avLst/>
          </a:prstGeom>
        </p:spPr>
      </p:pic>
      <p:sp>
        <p:nvSpPr>
          <p:cNvPr id="3" name="TextBox 2"/>
          <p:cNvSpPr txBox="1"/>
          <p:nvPr/>
        </p:nvSpPr>
        <p:spPr>
          <a:xfrm>
            <a:off x="6591719" y="6277808"/>
            <a:ext cx="1849865" cy="369332"/>
          </a:xfrm>
          <a:prstGeom prst="rect">
            <a:avLst/>
          </a:prstGeom>
          <a:noFill/>
        </p:spPr>
        <p:txBody>
          <a:bodyPr wrap="none" rtlCol="0">
            <a:spAutoFit/>
          </a:bodyPr>
          <a:lstStyle/>
          <a:p>
            <a:r>
              <a:rPr lang="en-CA" dirty="0" smtClean="0"/>
              <a:t>Anthony </a:t>
            </a:r>
            <a:r>
              <a:rPr lang="en-CA" dirty="0" err="1" smtClean="0"/>
              <a:t>Goicolea</a:t>
            </a:r>
            <a:endParaRPr lang="en-CA" dirty="0"/>
          </a:p>
        </p:txBody>
      </p:sp>
    </p:spTree>
    <p:extLst>
      <p:ext uri="{BB962C8B-B14F-4D97-AF65-F5344CB8AC3E}">
        <p14:creationId xmlns:p14="http://schemas.microsoft.com/office/powerpoint/2010/main" val="3939155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K:\Teaching Fall 2015\Artists\Elias Kafour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27" y="398829"/>
            <a:ext cx="5724545" cy="57588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12987" y="6308446"/>
            <a:ext cx="1478931" cy="369332"/>
          </a:xfrm>
          <a:prstGeom prst="rect">
            <a:avLst/>
          </a:prstGeom>
          <a:noFill/>
        </p:spPr>
        <p:txBody>
          <a:bodyPr wrap="none" rtlCol="0">
            <a:spAutoFit/>
          </a:bodyPr>
          <a:lstStyle/>
          <a:p>
            <a:r>
              <a:rPr lang="en-CA" dirty="0" smtClean="0"/>
              <a:t>Elias </a:t>
            </a:r>
            <a:r>
              <a:rPr lang="en-CA" dirty="0" err="1" smtClean="0"/>
              <a:t>Kafouros</a:t>
            </a:r>
            <a:endParaRPr lang="en-CA" dirty="0"/>
          </a:p>
        </p:txBody>
      </p:sp>
    </p:spTree>
    <p:extLst>
      <p:ext uri="{BB962C8B-B14F-4D97-AF65-F5344CB8AC3E}">
        <p14:creationId xmlns:p14="http://schemas.microsoft.com/office/powerpoint/2010/main" val="64590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Teaching Fall 2015\Artists\Emma-Webster-Litt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400175"/>
            <a:ext cx="5080000" cy="4057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22831" y="6029011"/>
            <a:ext cx="1619098" cy="369332"/>
          </a:xfrm>
          <a:prstGeom prst="rect">
            <a:avLst/>
          </a:prstGeom>
          <a:noFill/>
        </p:spPr>
        <p:txBody>
          <a:bodyPr wrap="none" rtlCol="0">
            <a:spAutoFit/>
          </a:bodyPr>
          <a:lstStyle/>
          <a:p>
            <a:r>
              <a:rPr lang="en-CA" dirty="0" smtClean="0"/>
              <a:t>Emma Webster</a:t>
            </a:r>
            <a:endParaRPr lang="en-CA" dirty="0"/>
          </a:p>
        </p:txBody>
      </p:sp>
    </p:spTree>
    <p:extLst>
      <p:ext uri="{BB962C8B-B14F-4D97-AF65-F5344CB8AC3E}">
        <p14:creationId xmlns:p14="http://schemas.microsoft.com/office/powerpoint/2010/main" val="2590731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Teaching Fall 2015\Artists\Emma.webster.5-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220" y="1129183"/>
            <a:ext cx="6132844" cy="45996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40993" y="6079252"/>
            <a:ext cx="1619098" cy="369332"/>
          </a:xfrm>
          <a:prstGeom prst="rect">
            <a:avLst/>
          </a:prstGeom>
          <a:noFill/>
        </p:spPr>
        <p:txBody>
          <a:bodyPr wrap="none" rtlCol="0">
            <a:spAutoFit/>
          </a:bodyPr>
          <a:lstStyle/>
          <a:p>
            <a:r>
              <a:rPr lang="en-CA" dirty="0" smtClean="0"/>
              <a:t>Emma Webster</a:t>
            </a:r>
            <a:endParaRPr lang="en-CA" dirty="0"/>
          </a:p>
        </p:txBody>
      </p:sp>
    </p:spTree>
    <p:extLst>
      <p:ext uri="{BB962C8B-B14F-4D97-AF65-F5344CB8AC3E}">
        <p14:creationId xmlns:p14="http://schemas.microsoft.com/office/powerpoint/2010/main" val="2139466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45108"/>
            <a:ext cx="7315200" cy="3450336"/>
          </a:xfrm>
          <a:prstGeom prst="rect">
            <a:avLst/>
          </a:prstGeom>
        </p:spPr>
      </p:pic>
      <p:sp>
        <p:nvSpPr>
          <p:cNvPr id="2" name="TextBox 1"/>
          <p:cNvSpPr txBox="1"/>
          <p:nvPr/>
        </p:nvSpPr>
        <p:spPr>
          <a:xfrm>
            <a:off x="7128016" y="5468645"/>
            <a:ext cx="1101584" cy="369332"/>
          </a:xfrm>
          <a:prstGeom prst="rect">
            <a:avLst/>
          </a:prstGeom>
          <a:noFill/>
        </p:spPr>
        <p:txBody>
          <a:bodyPr wrap="none" rtlCol="0">
            <a:spAutoFit/>
          </a:bodyPr>
          <a:lstStyle/>
          <a:p>
            <a:r>
              <a:rPr lang="en-CA" dirty="0" smtClean="0"/>
              <a:t>Eric </a:t>
            </a:r>
            <a:r>
              <a:rPr lang="en-CA" dirty="0" err="1" smtClean="0"/>
              <a:t>Fischl</a:t>
            </a:r>
            <a:endParaRPr lang="en-CA" dirty="0"/>
          </a:p>
        </p:txBody>
      </p:sp>
    </p:spTree>
    <p:extLst>
      <p:ext uri="{BB962C8B-B14F-4D97-AF65-F5344CB8AC3E}">
        <p14:creationId xmlns:p14="http://schemas.microsoft.com/office/powerpoint/2010/main" val="1977627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890" y="1143000"/>
            <a:ext cx="5570220" cy="4572000"/>
          </a:xfrm>
          <a:prstGeom prst="rect">
            <a:avLst/>
          </a:prstGeom>
        </p:spPr>
      </p:pic>
      <p:sp>
        <p:nvSpPr>
          <p:cNvPr id="3" name="TextBox 2"/>
          <p:cNvSpPr txBox="1"/>
          <p:nvPr/>
        </p:nvSpPr>
        <p:spPr>
          <a:xfrm>
            <a:off x="6826928" y="6081204"/>
            <a:ext cx="1101584" cy="369332"/>
          </a:xfrm>
          <a:prstGeom prst="rect">
            <a:avLst/>
          </a:prstGeom>
          <a:noFill/>
        </p:spPr>
        <p:txBody>
          <a:bodyPr wrap="none" rtlCol="0">
            <a:spAutoFit/>
          </a:bodyPr>
          <a:lstStyle/>
          <a:p>
            <a:r>
              <a:rPr lang="en-CA" dirty="0" smtClean="0"/>
              <a:t>Eric </a:t>
            </a:r>
            <a:r>
              <a:rPr lang="en-CA" dirty="0" err="1" smtClean="0"/>
              <a:t>Fischl</a:t>
            </a:r>
            <a:endParaRPr lang="en-CA" dirty="0"/>
          </a:p>
        </p:txBody>
      </p:sp>
    </p:spTree>
    <p:extLst>
      <p:ext uri="{BB962C8B-B14F-4D97-AF65-F5344CB8AC3E}">
        <p14:creationId xmlns:p14="http://schemas.microsoft.com/office/powerpoint/2010/main" val="529292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2374" y="2432482"/>
            <a:ext cx="2419252" cy="369332"/>
          </a:xfrm>
          <a:prstGeom prst="rect">
            <a:avLst/>
          </a:prstGeom>
          <a:noFill/>
        </p:spPr>
        <p:txBody>
          <a:bodyPr wrap="none" rtlCol="0">
            <a:spAutoFit/>
          </a:bodyPr>
          <a:lstStyle/>
          <a:p>
            <a:r>
              <a:rPr lang="en-CA" dirty="0" smtClean="0"/>
              <a:t>Studies and Thumbnails</a:t>
            </a:r>
            <a:endParaRPr lang="en-CA" dirty="0"/>
          </a:p>
        </p:txBody>
      </p:sp>
    </p:spTree>
    <p:extLst>
      <p:ext uri="{BB962C8B-B14F-4D97-AF65-F5344CB8AC3E}">
        <p14:creationId xmlns:p14="http://schemas.microsoft.com/office/powerpoint/2010/main" val="645268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152" y="454990"/>
            <a:ext cx="6711696" cy="305409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559" y="3690004"/>
            <a:ext cx="3469394" cy="3007976"/>
          </a:xfrm>
          <a:prstGeom prst="rect">
            <a:avLst/>
          </a:prstGeom>
        </p:spPr>
      </p:pic>
      <p:sp>
        <p:nvSpPr>
          <p:cNvPr id="5" name="TextBox 4"/>
          <p:cNvSpPr txBox="1"/>
          <p:nvPr/>
        </p:nvSpPr>
        <p:spPr>
          <a:xfrm>
            <a:off x="7395587" y="5456255"/>
            <a:ext cx="864019" cy="369332"/>
          </a:xfrm>
          <a:prstGeom prst="rect">
            <a:avLst/>
          </a:prstGeom>
          <a:noFill/>
        </p:spPr>
        <p:txBody>
          <a:bodyPr wrap="none" rtlCol="0">
            <a:spAutoFit/>
          </a:bodyPr>
          <a:lstStyle/>
          <a:p>
            <a:r>
              <a:rPr lang="en-CA" dirty="0" smtClean="0"/>
              <a:t>Picasso</a:t>
            </a:r>
            <a:endParaRPr lang="en-CA" dirty="0"/>
          </a:p>
        </p:txBody>
      </p:sp>
    </p:spTree>
    <p:extLst>
      <p:ext uri="{BB962C8B-B14F-4D97-AF65-F5344CB8AC3E}">
        <p14:creationId xmlns:p14="http://schemas.microsoft.com/office/powerpoint/2010/main" val="3896154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68400"/>
            <a:ext cx="82296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68274" y="5857880"/>
            <a:ext cx="1374735" cy="369332"/>
          </a:xfrm>
          <a:prstGeom prst="rect">
            <a:avLst/>
          </a:prstGeom>
        </p:spPr>
        <p:txBody>
          <a:bodyPr wrap="none">
            <a:spAutoFit/>
          </a:bodyPr>
          <a:lstStyle/>
          <a:p>
            <a:r>
              <a:rPr lang="en-CA" dirty="0"/>
              <a:t>Pieter </a:t>
            </a:r>
            <a:r>
              <a:rPr lang="en-CA" dirty="0" err="1"/>
              <a:t>Claesz</a:t>
            </a:r>
            <a:endParaRPr lang="en-CA" dirty="0"/>
          </a:p>
        </p:txBody>
      </p:sp>
    </p:spTree>
    <p:extLst>
      <p:ext uri="{BB962C8B-B14F-4D97-AF65-F5344CB8AC3E}">
        <p14:creationId xmlns:p14="http://schemas.microsoft.com/office/powerpoint/2010/main" val="4182143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001434"/>
            <a:ext cx="7486650"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144448" y="6369371"/>
            <a:ext cx="864019" cy="369332"/>
          </a:xfrm>
          <a:prstGeom prst="rect">
            <a:avLst/>
          </a:prstGeom>
        </p:spPr>
        <p:txBody>
          <a:bodyPr wrap="none">
            <a:spAutoFit/>
          </a:bodyPr>
          <a:lstStyle/>
          <a:p>
            <a:r>
              <a:rPr lang="en-CA" dirty="0"/>
              <a:t>Picasso</a:t>
            </a:r>
          </a:p>
        </p:txBody>
      </p:sp>
    </p:spTree>
    <p:extLst>
      <p:ext uri="{BB962C8B-B14F-4D97-AF65-F5344CB8AC3E}">
        <p14:creationId xmlns:p14="http://schemas.microsoft.com/office/powerpoint/2010/main" val="2053799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89" y="2692957"/>
            <a:ext cx="5028403" cy="38787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89" y="305742"/>
            <a:ext cx="3235569" cy="20022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490" y="163871"/>
            <a:ext cx="1798320" cy="2286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4975" y="2576186"/>
            <a:ext cx="2637693" cy="3429000"/>
          </a:xfrm>
          <a:prstGeom prst="rect">
            <a:avLst/>
          </a:prstGeom>
        </p:spPr>
      </p:pic>
      <p:sp>
        <p:nvSpPr>
          <p:cNvPr id="8" name="TextBox 7"/>
          <p:cNvSpPr txBox="1"/>
          <p:nvPr/>
        </p:nvSpPr>
        <p:spPr>
          <a:xfrm>
            <a:off x="6970369" y="6276423"/>
            <a:ext cx="1257395" cy="369332"/>
          </a:xfrm>
          <a:prstGeom prst="rect">
            <a:avLst/>
          </a:prstGeom>
          <a:noFill/>
        </p:spPr>
        <p:txBody>
          <a:bodyPr wrap="none" rtlCol="0">
            <a:spAutoFit/>
          </a:bodyPr>
          <a:lstStyle/>
          <a:p>
            <a:r>
              <a:rPr lang="en-CA" dirty="0" smtClean="0"/>
              <a:t>Alex </a:t>
            </a:r>
            <a:r>
              <a:rPr lang="en-CA" dirty="0" err="1" smtClean="0"/>
              <a:t>Coville</a:t>
            </a:r>
            <a:endParaRPr lang="en-CA" dirty="0"/>
          </a:p>
        </p:txBody>
      </p:sp>
    </p:spTree>
    <p:extLst>
      <p:ext uri="{BB962C8B-B14F-4D97-AF65-F5344CB8AC3E}">
        <p14:creationId xmlns:p14="http://schemas.microsoft.com/office/powerpoint/2010/main" val="3884784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942" y="341644"/>
            <a:ext cx="3914990" cy="27992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942" y="3429000"/>
            <a:ext cx="5033596" cy="3142065"/>
          </a:xfrm>
          <a:prstGeom prst="rect">
            <a:avLst/>
          </a:prstGeom>
        </p:spPr>
      </p:pic>
      <p:sp>
        <p:nvSpPr>
          <p:cNvPr id="6" name="TextBox 5"/>
          <p:cNvSpPr txBox="1"/>
          <p:nvPr/>
        </p:nvSpPr>
        <p:spPr>
          <a:xfrm>
            <a:off x="7184571" y="5750169"/>
            <a:ext cx="1565813" cy="369332"/>
          </a:xfrm>
          <a:prstGeom prst="rect">
            <a:avLst/>
          </a:prstGeom>
          <a:noFill/>
        </p:spPr>
        <p:txBody>
          <a:bodyPr wrap="none" rtlCol="0">
            <a:spAutoFit/>
          </a:bodyPr>
          <a:lstStyle/>
          <a:p>
            <a:r>
              <a:rPr lang="en-CA" dirty="0" smtClean="0"/>
              <a:t>Thomas Eakins</a:t>
            </a:r>
            <a:endParaRPr lang="en-CA" dirty="0"/>
          </a:p>
        </p:txBody>
      </p:sp>
    </p:spTree>
    <p:extLst>
      <p:ext uri="{BB962C8B-B14F-4D97-AF65-F5344CB8AC3E}">
        <p14:creationId xmlns:p14="http://schemas.microsoft.com/office/powerpoint/2010/main" val="520994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33" y="688264"/>
            <a:ext cx="3214752" cy="503863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854" y="688264"/>
            <a:ext cx="3667127" cy="238864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5139" y="3429000"/>
            <a:ext cx="3459842" cy="2412429"/>
          </a:xfrm>
          <a:prstGeom prst="rect">
            <a:avLst/>
          </a:prstGeom>
        </p:spPr>
      </p:pic>
      <p:sp>
        <p:nvSpPr>
          <p:cNvPr id="7" name="TextBox 6"/>
          <p:cNvSpPr txBox="1"/>
          <p:nvPr/>
        </p:nvSpPr>
        <p:spPr>
          <a:xfrm>
            <a:off x="6895060" y="6189501"/>
            <a:ext cx="1024639" cy="369332"/>
          </a:xfrm>
          <a:prstGeom prst="rect">
            <a:avLst/>
          </a:prstGeom>
          <a:noFill/>
        </p:spPr>
        <p:txBody>
          <a:bodyPr wrap="none" rtlCol="0">
            <a:spAutoFit/>
          </a:bodyPr>
          <a:lstStyle/>
          <a:p>
            <a:r>
              <a:rPr lang="en-CA" dirty="0" smtClean="0"/>
              <a:t>G. Di Leo</a:t>
            </a:r>
            <a:endParaRPr lang="en-CA" dirty="0"/>
          </a:p>
        </p:txBody>
      </p:sp>
    </p:spTree>
    <p:extLst>
      <p:ext uri="{BB962C8B-B14F-4D97-AF65-F5344CB8AC3E}">
        <p14:creationId xmlns:p14="http://schemas.microsoft.com/office/powerpoint/2010/main" val="124837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495093" y="464637"/>
            <a:ext cx="3907104" cy="5733526"/>
          </a:xfrm>
          <a:prstGeom prst="rect">
            <a:avLst/>
          </a:prstGeom>
        </p:spPr>
      </p:pic>
      <p:sp>
        <p:nvSpPr>
          <p:cNvPr id="3" name="TextBox 2"/>
          <p:cNvSpPr txBox="1"/>
          <p:nvPr/>
        </p:nvSpPr>
        <p:spPr>
          <a:xfrm>
            <a:off x="7199790" y="5504155"/>
            <a:ext cx="1616661" cy="369332"/>
          </a:xfrm>
          <a:prstGeom prst="rect">
            <a:avLst/>
          </a:prstGeom>
          <a:noFill/>
        </p:spPr>
        <p:txBody>
          <a:bodyPr wrap="none" rtlCol="0">
            <a:spAutoFit/>
          </a:bodyPr>
          <a:lstStyle/>
          <a:p>
            <a:r>
              <a:rPr lang="en-CA" dirty="0" smtClean="0"/>
              <a:t>Susan </a:t>
            </a:r>
            <a:r>
              <a:rPr lang="en-CA" dirty="0" err="1" smtClean="0"/>
              <a:t>Mangam</a:t>
            </a:r>
            <a:endParaRPr lang="en-CA" dirty="0"/>
          </a:p>
        </p:txBody>
      </p:sp>
    </p:spTree>
    <p:extLst>
      <p:ext uri="{BB962C8B-B14F-4D97-AF65-F5344CB8AC3E}">
        <p14:creationId xmlns:p14="http://schemas.microsoft.com/office/powerpoint/2010/main" val="946364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eter_Claesz_001.jpg"/>
          <p:cNvPicPr>
            <a:picLocks noGrp="1" noChangeAspect="1"/>
          </p:cNvPicPr>
          <p:nvPr>
            <p:ph idx="1"/>
          </p:nvPr>
        </p:nvPicPr>
        <p:blipFill>
          <a:blip r:embed="rId2">
            <a:extLst>
              <a:ext uri="{28A0092B-C50C-407E-A947-70E740481C1C}">
                <a14:useLocalDpi xmlns:a14="http://schemas.microsoft.com/office/drawing/2010/main" val="0"/>
              </a:ext>
            </a:extLst>
          </a:blip>
          <a:srcRect l="-14209" r="-14209"/>
          <a:stretch>
            <a:fillRect/>
          </a:stretch>
        </p:blipFill>
        <p:spPr>
          <a:xfrm>
            <a:off x="428919" y="1021647"/>
            <a:ext cx="8229600" cy="4525963"/>
          </a:xfrm>
        </p:spPr>
      </p:pic>
      <p:sp>
        <p:nvSpPr>
          <p:cNvPr id="2" name="TextBox 1"/>
          <p:cNvSpPr txBox="1"/>
          <p:nvPr/>
        </p:nvSpPr>
        <p:spPr>
          <a:xfrm>
            <a:off x="6459199" y="5933991"/>
            <a:ext cx="1374735" cy="369332"/>
          </a:xfrm>
          <a:prstGeom prst="rect">
            <a:avLst/>
          </a:prstGeom>
          <a:noFill/>
        </p:spPr>
        <p:txBody>
          <a:bodyPr wrap="none" rtlCol="0">
            <a:spAutoFit/>
          </a:bodyPr>
          <a:lstStyle/>
          <a:p>
            <a:r>
              <a:rPr lang="en-US" dirty="0" smtClean="0"/>
              <a:t>Pieter </a:t>
            </a:r>
            <a:r>
              <a:rPr lang="en-US" dirty="0" err="1" smtClean="0"/>
              <a:t>Claesz</a:t>
            </a:r>
            <a:endParaRPr lang="en-US" dirty="0"/>
          </a:p>
        </p:txBody>
      </p:sp>
      <p:cxnSp>
        <p:nvCxnSpPr>
          <p:cNvPr id="5" name="Straight Connector 4"/>
          <p:cNvCxnSpPr/>
          <p:nvPr/>
        </p:nvCxnSpPr>
        <p:spPr>
          <a:xfrm flipV="1">
            <a:off x="1932495" y="3610466"/>
            <a:ext cx="5552387" cy="16591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1743959" y="1423448"/>
            <a:ext cx="122548" cy="37801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864990" y="3874416"/>
            <a:ext cx="9426" cy="9427"/>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2696066" y="2446319"/>
            <a:ext cx="3233394" cy="3101291"/>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9" name="Straight Arrow Connector 18"/>
          <p:cNvCxnSpPr/>
          <p:nvPr/>
        </p:nvCxnSpPr>
        <p:spPr>
          <a:xfrm flipH="1" flipV="1">
            <a:off x="1866507" y="1423447"/>
            <a:ext cx="5354425" cy="2337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Arc 21"/>
          <p:cNvSpPr/>
          <p:nvPr/>
        </p:nvSpPr>
        <p:spPr>
          <a:xfrm rot="415222">
            <a:off x="878482" y="1278165"/>
            <a:ext cx="4824970" cy="4043234"/>
          </a:xfrm>
          <a:prstGeom prst="arc">
            <a:avLst>
              <a:gd name="adj1" fmla="val 16248424"/>
              <a:gd name="adj2" fmla="val 5864929"/>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p:cNvSpPr/>
          <p:nvPr/>
        </p:nvSpPr>
        <p:spPr>
          <a:xfrm rot="10525574">
            <a:off x="1659939" y="887967"/>
            <a:ext cx="3223155" cy="3245693"/>
          </a:xfrm>
          <a:prstGeom prst="arc">
            <a:avLst>
              <a:gd name="adj1" fmla="val 10921066"/>
              <a:gd name="adj2" fmla="val 3589693"/>
            </a:avLst>
          </a:prstGeom>
          <a:ln>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cxnSp>
        <p:nvCxnSpPr>
          <p:cNvPr id="29" name="Straight Connector 28"/>
          <p:cNvCxnSpPr/>
          <p:nvPr/>
        </p:nvCxnSpPr>
        <p:spPr>
          <a:xfrm>
            <a:off x="2526384" y="4257004"/>
            <a:ext cx="4694548" cy="59780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202837" y="3299782"/>
            <a:ext cx="1376314" cy="1256122"/>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FFC000"/>
              </a:solidFill>
            </a:endParaRPr>
          </a:p>
        </p:txBody>
      </p:sp>
      <p:sp>
        <p:nvSpPr>
          <p:cNvPr id="31" name="Arc 30"/>
          <p:cNvSpPr/>
          <p:nvPr/>
        </p:nvSpPr>
        <p:spPr>
          <a:xfrm rot="10345736">
            <a:off x="1749235" y="3666252"/>
            <a:ext cx="5661809" cy="1495455"/>
          </a:xfrm>
          <a:prstGeom prst="arc">
            <a:avLst>
              <a:gd name="adj1" fmla="val 10805904"/>
              <a:gd name="adj2" fmla="val 29809"/>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88167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66813"/>
            <a:ext cx="8229600" cy="452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63808" y="6055773"/>
            <a:ext cx="1374735" cy="369332"/>
          </a:xfrm>
          <a:prstGeom prst="rect">
            <a:avLst/>
          </a:prstGeom>
        </p:spPr>
        <p:txBody>
          <a:bodyPr wrap="none">
            <a:spAutoFit/>
          </a:bodyPr>
          <a:lstStyle/>
          <a:p>
            <a:r>
              <a:rPr lang="en-CA" dirty="0"/>
              <a:t>Pieter </a:t>
            </a:r>
            <a:r>
              <a:rPr lang="en-CA" dirty="0" err="1"/>
              <a:t>Claesz</a:t>
            </a:r>
            <a:endParaRPr lang="en-CA" dirty="0"/>
          </a:p>
        </p:txBody>
      </p:sp>
    </p:spTree>
    <p:extLst>
      <p:ext uri="{BB962C8B-B14F-4D97-AF65-F5344CB8AC3E}">
        <p14:creationId xmlns:p14="http://schemas.microsoft.com/office/powerpoint/2010/main" val="234292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258" y="1600200"/>
            <a:ext cx="822348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55585"/>
            <a:ext cx="1616075"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26370">
            <a:off x="2601779" y="3261662"/>
            <a:ext cx="1779730" cy="2211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2847941" y="3610491"/>
            <a:ext cx="0" cy="229633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459279" y="4015119"/>
            <a:ext cx="0" cy="175268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575765" y="2211829"/>
            <a:ext cx="36003" cy="3505372"/>
          </a:xfrm>
          <a:prstGeom prst="line">
            <a:avLst/>
          </a:prstGeom>
          <a:ln>
            <a:solidFill>
              <a:srgbClr val="C00000"/>
            </a:solidFill>
            <a:prstDash val="dash"/>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6334405" y="6287784"/>
            <a:ext cx="1374735" cy="369332"/>
          </a:xfrm>
          <a:prstGeom prst="rect">
            <a:avLst/>
          </a:prstGeom>
        </p:spPr>
        <p:txBody>
          <a:bodyPr wrap="none">
            <a:spAutoFit/>
          </a:bodyPr>
          <a:lstStyle/>
          <a:p>
            <a:r>
              <a:rPr lang="en-CA" dirty="0"/>
              <a:t>Pieter </a:t>
            </a:r>
            <a:r>
              <a:rPr lang="en-CA" dirty="0" err="1"/>
              <a:t>Claesz</a:t>
            </a:r>
            <a:endParaRPr lang="en-CA" dirty="0"/>
          </a:p>
        </p:txBody>
      </p:sp>
    </p:spTree>
    <p:extLst>
      <p:ext uri="{BB962C8B-B14F-4D97-AF65-F5344CB8AC3E}">
        <p14:creationId xmlns:p14="http://schemas.microsoft.com/office/powerpoint/2010/main" val="2309918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40px-Pieter_Claesz_002Vanitas.jpg"/>
          <p:cNvPicPr>
            <a:picLocks noGrp="1" noChangeAspect="1"/>
          </p:cNvPicPr>
          <p:nvPr>
            <p:ph idx="1"/>
          </p:nvPr>
        </p:nvPicPr>
        <p:blipFill>
          <a:blip r:embed="rId2">
            <a:extLst>
              <a:ext uri="{28A0092B-C50C-407E-A947-70E740481C1C}">
                <a14:useLocalDpi xmlns:a14="http://schemas.microsoft.com/office/drawing/2010/main" val="0"/>
              </a:ext>
            </a:extLst>
          </a:blip>
          <a:srcRect l="-16056" r="-16056"/>
          <a:stretch>
            <a:fillRect/>
          </a:stretch>
        </p:blipFill>
        <p:spPr>
          <a:xfrm>
            <a:off x="532614" y="841971"/>
            <a:ext cx="8229600" cy="4525963"/>
          </a:xfrm>
        </p:spPr>
      </p:pic>
      <p:sp>
        <p:nvSpPr>
          <p:cNvPr id="2" name="TextBox 1"/>
          <p:cNvSpPr txBox="1"/>
          <p:nvPr/>
        </p:nvSpPr>
        <p:spPr>
          <a:xfrm>
            <a:off x="6051580" y="5918311"/>
            <a:ext cx="1379517" cy="369332"/>
          </a:xfrm>
          <a:prstGeom prst="rect">
            <a:avLst/>
          </a:prstGeom>
          <a:noFill/>
        </p:spPr>
        <p:txBody>
          <a:bodyPr wrap="none" rtlCol="0">
            <a:spAutoFit/>
          </a:bodyPr>
          <a:lstStyle/>
          <a:p>
            <a:r>
              <a:rPr lang="en-US" dirty="0" smtClean="0"/>
              <a:t>Pieter </a:t>
            </a:r>
            <a:r>
              <a:rPr lang="en-US" dirty="0" err="1" smtClean="0"/>
              <a:t>Claesz</a:t>
            </a:r>
            <a:endParaRPr lang="en-US" dirty="0"/>
          </a:p>
        </p:txBody>
      </p:sp>
      <p:cxnSp>
        <p:nvCxnSpPr>
          <p:cNvPr id="5" name="Straight Arrow Connector 4"/>
          <p:cNvCxnSpPr/>
          <p:nvPr/>
        </p:nvCxnSpPr>
        <p:spPr>
          <a:xfrm flipV="1">
            <a:off x="2631319" y="2545237"/>
            <a:ext cx="4260916" cy="2281286"/>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149311" y="3429000"/>
            <a:ext cx="4592027" cy="1067586"/>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sp>
        <p:nvSpPr>
          <p:cNvPr id="25" name="Freeform 24"/>
          <p:cNvSpPr/>
          <p:nvPr/>
        </p:nvSpPr>
        <p:spPr>
          <a:xfrm>
            <a:off x="1649691" y="1140643"/>
            <a:ext cx="1963257" cy="3157980"/>
          </a:xfrm>
          <a:custGeom>
            <a:avLst/>
            <a:gdLst>
              <a:gd name="connsiteX0" fmla="*/ 990043 w 1793803"/>
              <a:gd name="connsiteY0" fmla="*/ 0 h 2997724"/>
              <a:gd name="connsiteX1" fmla="*/ 1395395 w 1793803"/>
              <a:gd name="connsiteY1" fmla="*/ 263950 h 2997724"/>
              <a:gd name="connsiteX2" fmla="*/ 1659346 w 1793803"/>
              <a:gd name="connsiteY2" fmla="*/ 527901 h 2997724"/>
              <a:gd name="connsiteX3" fmla="*/ 1772467 w 1793803"/>
              <a:gd name="connsiteY3" fmla="*/ 933254 h 2997724"/>
              <a:gd name="connsiteX4" fmla="*/ 1791321 w 1793803"/>
              <a:gd name="connsiteY4" fmla="*/ 1187777 h 2997724"/>
              <a:gd name="connsiteX5" fmla="*/ 1772467 w 1793803"/>
              <a:gd name="connsiteY5" fmla="*/ 1282045 h 2997724"/>
              <a:gd name="connsiteX6" fmla="*/ 1602785 w 1793803"/>
              <a:gd name="connsiteY6" fmla="*/ 1791093 h 2997724"/>
              <a:gd name="connsiteX7" fmla="*/ 1583931 w 1793803"/>
              <a:gd name="connsiteY7" fmla="*/ 1847654 h 2997724"/>
              <a:gd name="connsiteX8" fmla="*/ 1423676 w 1793803"/>
              <a:gd name="connsiteY8" fmla="*/ 2205872 h 2997724"/>
              <a:gd name="connsiteX9" fmla="*/ 1253993 w 1793803"/>
              <a:gd name="connsiteY9" fmla="*/ 2347274 h 2997724"/>
              <a:gd name="connsiteX10" fmla="*/ 942909 w 1793803"/>
              <a:gd name="connsiteY10" fmla="*/ 2601798 h 2997724"/>
              <a:gd name="connsiteX11" fmla="*/ 820360 w 1793803"/>
              <a:gd name="connsiteY11" fmla="*/ 2648932 h 2997724"/>
              <a:gd name="connsiteX12" fmla="*/ 669531 w 1793803"/>
              <a:gd name="connsiteY12" fmla="*/ 2714920 h 2997724"/>
              <a:gd name="connsiteX13" fmla="*/ 490422 w 1793803"/>
              <a:gd name="connsiteY13" fmla="*/ 2790334 h 2997724"/>
              <a:gd name="connsiteX14" fmla="*/ 349020 w 1793803"/>
              <a:gd name="connsiteY14" fmla="*/ 2865748 h 2997724"/>
              <a:gd name="connsiteX15" fmla="*/ 151057 w 1793803"/>
              <a:gd name="connsiteY15" fmla="*/ 2960016 h 2997724"/>
              <a:gd name="connsiteX16" fmla="*/ 75643 w 1793803"/>
              <a:gd name="connsiteY16" fmla="*/ 2969443 h 2997724"/>
              <a:gd name="connsiteX17" fmla="*/ 228 w 1793803"/>
              <a:gd name="connsiteY17" fmla="*/ 2988297 h 2997724"/>
              <a:gd name="connsiteX18" fmla="*/ 56789 w 1793803"/>
              <a:gd name="connsiteY18" fmla="*/ 2997724 h 29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3803" h="2997724">
                <a:moveTo>
                  <a:pt x="990043" y="0"/>
                </a:moveTo>
                <a:cubicBezTo>
                  <a:pt x="1136943" y="87983"/>
                  <a:pt x="1283844" y="175966"/>
                  <a:pt x="1395395" y="263950"/>
                </a:cubicBezTo>
                <a:cubicBezTo>
                  <a:pt x="1506946" y="351934"/>
                  <a:pt x="1596501" y="416350"/>
                  <a:pt x="1659346" y="527901"/>
                </a:cubicBezTo>
                <a:cubicBezTo>
                  <a:pt x="1722191" y="639452"/>
                  <a:pt x="1750471" y="823275"/>
                  <a:pt x="1772467" y="933254"/>
                </a:cubicBezTo>
                <a:cubicBezTo>
                  <a:pt x="1794463" y="1043233"/>
                  <a:pt x="1791321" y="1129645"/>
                  <a:pt x="1791321" y="1187777"/>
                </a:cubicBezTo>
                <a:cubicBezTo>
                  <a:pt x="1791321" y="1245909"/>
                  <a:pt x="1803890" y="1181492"/>
                  <a:pt x="1772467" y="1282045"/>
                </a:cubicBezTo>
                <a:cubicBezTo>
                  <a:pt x="1741044" y="1382598"/>
                  <a:pt x="1602785" y="1791093"/>
                  <a:pt x="1602785" y="1791093"/>
                </a:cubicBezTo>
                <a:cubicBezTo>
                  <a:pt x="1571362" y="1885361"/>
                  <a:pt x="1613782" y="1778524"/>
                  <a:pt x="1583931" y="1847654"/>
                </a:cubicBezTo>
                <a:cubicBezTo>
                  <a:pt x="1554080" y="1916784"/>
                  <a:pt x="1478666" y="2122602"/>
                  <a:pt x="1423676" y="2205872"/>
                </a:cubicBezTo>
                <a:cubicBezTo>
                  <a:pt x="1368686" y="2289142"/>
                  <a:pt x="1253993" y="2347274"/>
                  <a:pt x="1253993" y="2347274"/>
                </a:cubicBezTo>
                <a:cubicBezTo>
                  <a:pt x="1173865" y="2413262"/>
                  <a:pt x="1015181" y="2551522"/>
                  <a:pt x="942909" y="2601798"/>
                </a:cubicBezTo>
                <a:cubicBezTo>
                  <a:pt x="870637" y="2652074"/>
                  <a:pt x="865923" y="2630078"/>
                  <a:pt x="820360" y="2648932"/>
                </a:cubicBezTo>
                <a:cubicBezTo>
                  <a:pt x="774797" y="2667786"/>
                  <a:pt x="669531" y="2714920"/>
                  <a:pt x="669531" y="2714920"/>
                </a:cubicBezTo>
                <a:cubicBezTo>
                  <a:pt x="614541" y="2738487"/>
                  <a:pt x="543840" y="2765196"/>
                  <a:pt x="490422" y="2790334"/>
                </a:cubicBezTo>
                <a:cubicBezTo>
                  <a:pt x="437004" y="2815472"/>
                  <a:pt x="405581" y="2837468"/>
                  <a:pt x="349020" y="2865748"/>
                </a:cubicBezTo>
                <a:cubicBezTo>
                  <a:pt x="292459" y="2894028"/>
                  <a:pt x="196620" y="2942734"/>
                  <a:pt x="151057" y="2960016"/>
                </a:cubicBezTo>
                <a:cubicBezTo>
                  <a:pt x="105494" y="2977298"/>
                  <a:pt x="100781" y="2964730"/>
                  <a:pt x="75643" y="2969443"/>
                </a:cubicBezTo>
                <a:cubicBezTo>
                  <a:pt x="50505" y="2974156"/>
                  <a:pt x="3370" y="2983584"/>
                  <a:pt x="228" y="2988297"/>
                </a:cubicBezTo>
                <a:cubicBezTo>
                  <a:pt x="-2914" y="2993011"/>
                  <a:pt x="26937" y="2995367"/>
                  <a:pt x="56789" y="2997724"/>
                </a:cubicBezTo>
              </a:path>
            </a:pathLst>
          </a:custGeom>
          <a:noFill/>
          <a:ln w="1905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FFC000"/>
              </a:solidFill>
            </a:endParaRPr>
          </a:p>
        </p:txBody>
      </p:sp>
      <p:sp>
        <p:nvSpPr>
          <p:cNvPr id="26" name="Freeform 25"/>
          <p:cNvSpPr/>
          <p:nvPr/>
        </p:nvSpPr>
        <p:spPr>
          <a:xfrm>
            <a:off x="4567855" y="1525626"/>
            <a:ext cx="2700211" cy="3065228"/>
          </a:xfrm>
          <a:custGeom>
            <a:avLst/>
            <a:gdLst>
              <a:gd name="connsiteX0" fmla="*/ 1474726 w 2700211"/>
              <a:gd name="connsiteY0" fmla="*/ 3065228 h 3065228"/>
              <a:gd name="connsiteX1" fmla="*/ 1116508 w 2700211"/>
              <a:gd name="connsiteY1" fmla="*/ 2886118 h 3065228"/>
              <a:gd name="connsiteX2" fmla="*/ 720582 w 2700211"/>
              <a:gd name="connsiteY2" fmla="*/ 2754143 h 3065228"/>
              <a:gd name="connsiteX3" fmla="*/ 588607 w 2700211"/>
              <a:gd name="connsiteY3" fmla="*/ 2490193 h 3065228"/>
              <a:gd name="connsiteX4" fmla="*/ 362364 w 2700211"/>
              <a:gd name="connsiteY4" fmla="*/ 2131974 h 3065228"/>
              <a:gd name="connsiteX5" fmla="*/ 145547 w 2700211"/>
              <a:gd name="connsiteY5" fmla="*/ 1896304 h 3065228"/>
              <a:gd name="connsiteX6" fmla="*/ 60706 w 2700211"/>
              <a:gd name="connsiteY6" fmla="*/ 1688914 h 3065228"/>
              <a:gd name="connsiteX7" fmla="*/ 32425 w 2700211"/>
              <a:gd name="connsiteY7" fmla="*/ 1519232 h 3065228"/>
              <a:gd name="connsiteX8" fmla="*/ 4145 w 2700211"/>
              <a:gd name="connsiteY8" fmla="*/ 1283562 h 3065228"/>
              <a:gd name="connsiteX9" fmla="*/ 4145 w 2700211"/>
              <a:gd name="connsiteY9" fmla="*/ 1029038 h 3065228"/>
              <a:gd name="connsiteX10" fmla="*/ 41852 w 2700211"/>
              <a:gd name="connsiteY10" fmla="*/ 840502 h 3065228"/>
              <a:gd name="connsiteX11" fmla="*/ 117267 w 2700211"/>
              <a:gd name="connsiteY11" fmla="*/ 717953 h 3065228"/>
              <a:gd name="connsiteX12" fmla="*/ 239815 w 2700211"/>
              <a:gd name="connsiteY12" fmla="*/ 585978 h 3065228"/>
              <a:gd name="connsiteX13" fmla="*/ 409498 w 2700211"/>
              <a:gd name="connsiteY13" fmla="*/ 425722 h 3065228"/>
              <a:gd name="connsiteX14" fmla="*/ 645168 w 2700211"/>
              <a:gd name="connsiteY14" fmla="*/ 256040 h 3065228"/>
              <a:gd name="connsiteX15" fmla="*/ 795997 w 2700211"/>
              <a:gd name="connsiteY15" fmla="*/ 180626 h 3065228"/>
              <a:gd name="connsiteX16" fmla="*/ 975106 w 2700211"/>
              <a:gd name="connsiteY16" fmla="*/ 67504 h 3065228"/>
              <a:gd name="connsiteX17" fmla="*/ 1163642 w 2700211"/>
              <a:gd name="connsiteY17" fmla="*/ 1516 h 3065228"/>
              <a:gd name="connsiteX18" fmla="*/ 1446446 w 2700211"/>
              <a:gd name="connsiteY18" fmla="*/ 20370 h 3065228"/>
              <a:gd name="connsiteX19" fmla="*/ 1663263 w 2700211"/>
              <a:gd name="connsiteY19" fmla="*/ 10943 h 3065228"/>
              <a:gd name="connsiteX20" fmla="*/ 1927213 w 2700211"/>
              <a:gd name="connsiteY20" fmla="*/ 39223 h 3065228"/>
              <a:gd name="connsiteX21" fmla="*/ 2125176 w 2700211"/>
              <a:gd name="connsiteY21" fmla="*/ 152345 h 3065228"/>
              <a:gd name="connsiteX22" fmla="*/ 2370273 w 2700211"/>
              <a:gd name="connsiteY22" fmla="*/ 284320 h 3065228"/>
              <a:gd name="connsiteX23" fmla="*/ 2483394 w 2700211"/>
              <a:gd name="connsiteY23" fmla="*/ 416296 h 3065228"/>
              <a:gd name="connsiteX24" fmla="*/ 2596516 w 2700211"/>
              <a:gd name="connsiteY24" fmla="*/ 557698 h 3065228"/>
              <a:gd name="connsiteX25" fmla="*/ 2615370 w 2700211"/>
              <a:gd name="connsiteY25" fmla="*/ 746234 h 3065228"/>
              <a:gd name="connsiteX26" fmla="*/ 2700211 w 2700211"/>
              <a:gd name="connsiteY26" fmla="*/ 963050 h 3065228"/>
              <a:gd name="connsiteX27" fmla="*/ 2615370 w 2700211"/>
              <a:gd name="connsiteY27" fmla="*/ 934770 h 30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00211" h="3065228">
                <a:moveTo>
                  <a:pt x="1474726" y="3065228"/>
                </a:moveTo>
                <a:cubicBezTo>
                  <a:pt x="1358462" y="3001596"/>
                  <a:pt x="1242199" y="2937965"/>
                  <a:pt x="1116508" y="2886118"/>
                </a:cubicBezTo>
                <a:cubicBezTo>
                  <a:pt x="990817" y="2834271"/>
                  <a:pt x="808565" y="2820130"/>
                  <a:pt x="720582" y="2754143"/>
                </a:cubicBezTo>
                <a:cubicBezTo>
                  <a:pt x="632599" y="2688156"/>
                  <a:pt x="648310" y="2593888"/>
                  <a:pt x="588607" y="2490193"/>
                </a:cubicBezTo>
                <a:cubicBezTo>
                  <a:pt x="528904" y="2386498"/>
                  <a:pt x="436207" y="2230955"/>
                  <a:pt x="362364" y="2131974"/>
                </a:cubicBezTo>
                <a:cubicBezTo>
                  <a:pt x="288521" y="2032993"/>
                  <a:pt x="195823" y="1970147"/>
                  <a:pt x="145547" y="1896304"/>
                </a:cubicBezTo>
                <a:cubicBezTo>
                  <a:pt x="95271" y="1822461"/>
                  <a:pt x="79560" y="1751759"/>
                  <a:pt x="60706" y="1688914"/>
                </a:cubicBezTo>
                <a:cubicBezTo>
                  <a:pt x="41852" y="1626069"/>
                  <a:pt x="41852" y="1586791"/>
                  <a:pt x="32425" y="1519232"/>
                </a:cubicBezTo>
                <a:cubicBezTo>
                  <a:pt x="22998" y="1451673"/>
                  <a:pt x="8858" y="1365261"/>
                  <a:pt x="4145" y="1283562"/>
                </a:cubicBezTo>
                <a:cubicBezTo>
                  <a:pt x="-568" y="1201863"/>
                  <a:pt x="-2140" y="1102881"/>
                  <a:pt x="4145" y="1029038"/>
                </a:cubicBezTo>
                <a:cubicBezTo>
                  <a:pt x="10430" y="955195"/>
                  <a:pt x="22998" y="892349"/>
                  <a:pt x="41852" y="840502"/>
                </a:cubicBezTo>
                <a:cubicBezTo>
                  <a:pt x="60706" y="788655"/>
                  <a:pt x="84273" y="760374"/>
                  <a:pt x="117267" y="717953"/>
                </a:cubicBezTo>
                <a:cubicBezTo>
                  <a:pt x="150261" y="675532"/>
                  <a:pt x="191110" y="634683"/>
                  <a:pt x="239815" y="585978"/>
                </a:cubicBezTo>
                <a:cubicBezTo>
                  <a:pt x="288520" y="537273"/>
                  <a:pt x="341939" y="480712"/>
                  <a:pt x="409498" y="425722"/>
                </a:cubicBezTo>
                <a:cubicBezTo>
                  <a:pt x="477057" y="370732"/>
                  <a:pt x="580752" y="296889"/>
                  <a:pt x="645168" y="256040"/>
                </a:cubicBezTo>
                <a:cubicBezTo>
                  <a:pt x="709584" y="215191"/>
                  <a:pt x="741007" y="212049"/>
                  <a:pt x="795997" y="180626"/>
                </a:cubicBezTo>
                <a:cubicBezTo>
                  <a:pt x="850987" y="149203"/>
                  <a:pt x="913832" y="97356"/>
                  <a:pt x="975106" y="67504"/>
                </a:cubicBezTo>
                <a:cubicBezTo>
                  <a:pt x="1036380" y="37652"/>
                  <a:pt x="1085085" y="9372"/>
                  <a:pt x="1163642" y="1516"/>
                </a:cubicBezTo>
                <a:cubicBezTo>
                  <a:pt x="1242199" y="-6340"/>
                  <a:pt x="1363176" y="18799"/>
                  <a:pt x="1446446" y="20370"/>
                </a:cubicBezTo>
                <a:cubicBezTo>
                  <a:pt x="1529716" y="21941"/>
                  <a:pt x="1583135" y="7801"/>
                  <a:pt x="1663263" y="10943"/>
                </a:cubicBezTo>
                <a:cubicBezTo>
                  <a:pt x="1743391" y="14085"/>
                  <a:pt x="1850228" y="15656"/>
                  <a:pt x="1927213" y="39223"/>
                </a:cubicBezTo>
                <a:cubicBezTo>
                  <a:pt x="2004198" y="62790"/>
                  <a:pt x="2051333" y="111495"/>
                  <a:pt x="2125176" y="152345"/>
                </a:cubicBezTo>
                <a:cubicBezTo>
                  <a:pt x="2199019" y="193194"/>
                  <a:pt x="2310570" y="240328"/>
                  <a:pt x="2370273" y="284320"/>
                </a:cubicBezTo>
                <a:cubicBezTo>
                  <a:pt x="2429976" y="328312"/>
                  <a:pt x="2445687" y="370733"/>
                  <a:pt x="2483394" y="416296"/>
                </a:cubicBezTo>
                <a:cubicBezTo>
                  <a:pt x="2521101" y="461859"/>
                  <a:pt x="2574520" y="502708"/>
                  <a:pt x="2596516" y="557698"/>
                </a:cubicBezTo>
                <a:cubicBezTo>
                  <a:pt x="2618512" y="612688"/>
                  <a:pt x="2598088" y="678675"/>
                  <a:pt x="2615370" y="746234"/>
                </a:cubicBezTo>
                <a:cubicBezTo>
                  <a:pt x="2632652" y="813793"/>
                  <a:pt x="2700211" y="931627"/>
                  <a:pt x="2700211" y="963050"/>
                </a:cubicBezTo>
                <a:cubicBezTo>
                  <a:pt x="2700211" y="994473"/>
                  <a:pt x="2615370" y="934770"/>
                  <a:pt x="2615370" y="934770"/>
                </a:cubicBezTo>
              </a:path>
            </a:pathLst>
          </a:custGeom>
          <a:noFill/>
          <a:ln w="1905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37" name="Straight Arrow Connector 36"/>
          <p:cNvCxnSpPr/>
          <p:nvPr/>
        </p:nvCxnSpPr>
        <p:spPr>
          <a:xfrm>
            <a:off x="7268066" y="2743201"/>
            <a:ext cx="0" cy="361752"/>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7060677" y="3261674"/>
            <a:ext cx="207389" cy="167326"/>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6297105" y="3638746"/>
            <a:ext cx="444233" cy="245098"/>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flipV="1">
            <a:off x="4930219" y="3883844"/>
            <a:ext cx="1121361" cy="207389"/>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6519221" y="1696825"/>
            <a:ext cx="645150" cy="754144"/>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3959258" y="3058240"/>
            <a:ext cx="688156" cy="580506"/>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flipV="1">
            <a:off x="2950141" y="2681926"/>
            <a:ext cx="813187" cy="174396"/>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2120135" y="2681926"/>
            <a:ext cx="511184" cy="306371"/>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932495" y="3261674"/>
            <a:ext cx="103695" cy="701119"/>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120135" y="4298623"/>
            <a:ext cx="962430" cy="67873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3450606" y="4604995"/>
            <a:ext cx="1017303" cy="38650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flipV="1">
            <a:off x="2601350" y="2978869"/>
            <a:ext cx="4949520" cy="126084"/>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5156462" y="1593130"/>
            <a:ext cx="895118" cy="103695"/>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26" idx="13"/>
          </p:cNvCxnSpPr>
          <p:nvPr/>
        </p:nvCxnSpPr>
        <p:spPr>
          <a:xfrm flipV="1">
            <a:off x="4533245" y="1951348"/>
            <a:ext cx="444108" cy="593889"/>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906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1049</TotalTime>
  <Words>501</Words>
  <Application>Microsoft Office PowerPoint</Application>
  <PresentationFormat>On-screen Show (4:3)</PresentationFormat>
  <Paragraphs>85</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modes of composing and pictorially arranging the subject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Dad</cp:lastModifiedBy>
  <cp:revision>79</cp:revision>
  <dcterms:created xsi:type="dcterms:W3CDTF">2012-09-17T15:36:34Z</dcterms:created>
  <dcterms:modified xsi:type="dcterms:W3CDTF">2018-10-24T18:01:43Z</dcterms:modified>
</cp:coreProperties>
</file>